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257" r:id="rId2"/>
    <p:sldId id="294" r:id="rId3"/>
    <p:sldId id="382" r:id="rId4"/>
    <p:sldId id="381" r:id="rId5"/>
    <p:sldId id="383" r:id="rId6"/>
    <p:sldId id="306" r:id="rId7"/>
    <p:sldId id="258" r:id="rId8"/>
    <p:sldId id="260" r:id="rId9"/>
    <p:sldId id="263" r:id="rId10"/>
    <p:sldId id="264" r:id="rId11"/>
    <p:sldId id="265" r:id="rId12"/>
    <p:sldId id="267" r:id="rId13"/>
    <p:sldId id="266" r:id="rId14"/>
    <p:sldId id="268" r:id="rId15"/>
    <p:sldId id="271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97" r:id="rId32"/>
    <p:sldId id="385" r:id="rId33"/>
    <p:sldId id="269" r:id="rId34"/>
    <p:sldId id="326" r:id="rId35"/>
    <p:sldId id="347" r:id="rId36"/>
    <p:sldId id="348" r:id="rId37"/>
    <p:sldId id="349" r:id="rId38"/>
    <p:sldId id="350" r:id="rId39"/>
    <p:sldId id="351" r:id="rId40"/>
    <p:sldId id="352" r:id="rId41"/>
    <p:sldId id="354" r:id="rId42"/>
    <p:sldId id="355" r:id="rId43"/>
    <p:sldId id="353" r:id="rId44"/>
    <p:sldId id="359" r:id="rId45"/>
    <p:sldId id="358" r:id="rId46"/>
    <p:sldId id="373" r:id="rId47"/>
    <p:sldId id="372" r:id="rId48"/>
    <p:sldId id="360" r:id="rId49"/>
    <p:sldId id="361" r:id="rId50"/>
    <p:sldId id="362" r:id="rId51"/>
    <p:sldId id="363" r:id="rId52"/>
    <p:sldId id="364" r:id="rId53"/>
    <p:sldId id="367" r:id="rId54"/>
    <p:sldId id="368" r:id="rId55"/>
    <p:sldId id="365" r:id="rId56"/>
    <p:sldId id="366" r:id="rId57"/>
    <p:sldId id="374" r:id="rId58"/>
    <p:sldId id="375" r:id="rId59"/>
    <p:sldId id="371" r:id="rId60"/>
    <p:sldId id="312" r:id="rId61"/>
    <p:sldId id="313" r:id="rId62"/>
    <p:sldId id="317" r:id="rId63"/>
    <p:sldId id="316" r:id="rId64"/>
    <p:sldId id="318" r:id="rId65"/>
    <p:sldId id="319" r:id="rId66"/>
    <p:sldId id="346" r:id="rId67"/>
    <p:sldId id="327" r:id="rId68"/>
    <p:sldId id="328" r:id="rId69"/>
    <p:sldId id="329" r:id="rId70"/>
    <p:sldId id="384" r:id="rId71"/>
    <p:sldId id="298" r:id="rId72"/>
    <p:sldId id="300" r:id="rId7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428C"/>
    <a:srgbClr val="D6DCEC"/>
    <a:srgbClr val="EFF5FA"/>
    <a:srgbClr val="232868"/>
    <a:srgbClr val="ECF2F7"/>
    <a:srgbClr val="282828"/>
    <a:srgbClr val="C3CBE3"/>
    <a:srgbClr val="1D2157"/>
    <a:srgbClr val="282E76"/>
    <a:srgbClr val="2F36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72" autoAdjust="0"/>
    <p:restoredTop sz="96391" autoAdjust="0"/>
  </p:normalViewPr>
  <p:slideViewPr>
    <p:cSldViewPr snapToGrid="0">
      <p:cViewPr>
        <p:scale>
          <a:sx n="100" d="100"/>
          <a:sy n="100" d="100"/>
        </p:scale>
        <p:origin x="-12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2839EC-369A-402A-BA26-6410A05485CB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ED1301-3D96-4A1F-B636-985489052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669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32CEB6-37D4-4BC4-9080-00FED9839199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DE1BB-FD05-431D-BAD4-8647487F59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174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DE1BB-FD05-431D-BAD4-8647487F59B4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313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679450" y="3397250"/>
            <a:ext cx="10833100" cy="63500"/>
          </a:xfrm>
          <a:prstGeom prst="rect">
            <a:avLst/>
          </a:prstGeom>
          <a:gradFill flip="none" rotWithShape="1">
            <a:gsLst>
              <a:gs pos="72000">
                <a:srgbClr val="33428C"/>
              </a:gs>
              <a:gs pos="100000">
                <a:srgbClr val="EFF5F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직사각형 7"/>
          <p:cNvSpPr/>
          <p:nvPr userDrawn="1"/>
        </p:nvSpPr>
        <p:spPr>
          <a:xfrm>
            <a:off x="3359150" y="2803024"/>
            <a:ext cx="5473700" cy="1251953"/>
          </a:xfrm>
          <a:prstGeom prst="rect">
            <a:avLst/>
          </a:prstGeom>
          <a:solidFill>
            <a:srgbClr val="EF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spc="6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1BE75-6445-43D4-9442-36F9AB5CD56F}" type="datetime1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3342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 spc="300" dirty="0"/>
              <a:t>김진희 </a:t>
            </a:r>
            <a:r>
              <a:rPr lang="en-US" altLang="ko-KR" spc="300" dirty="0"/>
              <a:t>/ </a:t>
            </a:r>
            <a:r>
              <a:rPr lang="ko-KR" altLang="en-US" spc="300" dirty="0"/>
              <a:t>박민정 </a:t>
            </a:r>
            <a:r>
              <a:rPr lang="en-US" altLang="ko-KR" spc="300" dirty="0"/>
              <a:t>/ </a:t>
            </a:r>
            <a:r>
              <a:rPr lang="ko-KR" altLang="en-US" spc="300" dirty="0"/>
              <a:t>윤가희 </a:t>
            </a:r>
            <a:r>
              <a:rPr lang="en-US" altLang="ko-KR" spc="300" dirty="0"/>
              <a:t>/ </a:t>
            </a:r>
            <a:r>
              <a:rPr lang="ko-KR" altLang="en-US" spc="300" dirty="0" err="1"/>
              <a:t>임태주</a:t>
            </a:r>
            <a:endParaRPr lang="ko-KR" altLang="en-US" spc="3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3340" y="1104899"/>
            <a:ext cx="1445321" cy="1445321"/>
          </a:xfrm>
          <a:prstGeom prst="rect">
            <a:avLst/>
          </a:prstGeom>
        </p:spPr>
      </p:pic>
      <p:sp>
        <p:nvSpPr>
          <p:cNvPr id="19" name="직사각형 18"/>
          <p:cNvSpPr/>
          <p:nvPr userDrawn="1"/>
        </p:nvSpPr>
        <p:spPr>
          <a:xfrm>
            <a:off x="25400" y="-469900"/>
            <a:ext cx="406400" cy="406400"/>
          </a:xfrm>
          <a:prstGeom prst="rect">
            <a:avLst/>
          </a:prstGeom>
          <a:solidFill>
            <a:srgbClr val="232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 userDrawn="1"/>
        </p:nvSpPr>
        <p:spPr>
          <a:xfrm>
            <a:off x="533400" y="-469900"/>
            <a:ext cx="406400" cy="406400"/>
          </a:xfrm>
          <a:prstGeom prst="rect">
            <a:avLst/>
          </a:prstGeom>
          <a:solidFill>
            <a:srgbClr val="334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 userDrawn="1"/>
        </p:nvSpPr>
        <p:spPr>
          <a:xfrm>
            <a:off x="1028700" y="-469900"/>
            <a:ext cx="406400" cy="406400"/>
          </a:xfrm>
          <a:prstGeom prst="rect">
            <a:avLst/>
          </a:prstGeom>
          <a:solidFill>
            <a:srgbClr val="D6D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 userDrawn="1"/>
        </p:nvSpPr>
        <p:spPr>
          <a:xfrm>
            <a:off x="1549400" y="-469900"/>
            <a:ext cx="406400" cy="406400"/>
          </a:xfrm>
          <a:prstGeom prst="rect">
            <a:avLst/>
          </a:prstGeom>
          <a:solidFill>
            <a:srgbClr val="EF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 userDrawn="1"/>
        </p:nvSpPr>
        <p:spPr>
          <a:xfrm>
            <a:off x="3159211" y="2803024"/>
            <a:ext cx="5873578" cy="1182420"/>
          </a:xfrm>
          <a:prstGeom prst="rect">
            <a:avLst/>
          </a:prstGeom>
          <a:solidFill>
            <a:srgbClr val="EF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ko-KR" sz="6000" b="0" i="0" u="none" strike="noStrike" kern="1200" cap="none" spc="300" normalizeH="0" baseline="0" noProof="0" dirty="0">
                <a:ln>
                  <a:noFill/>
                </a:ln>
                <a:solidFill>
                  <a:srgbClr val="232868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rPr>
              <a:t>ERP SYSTEM</a:t>
            </a:r>
            <a:endParaRPr lang="ko-KR" altLang="en-US" sz="6000" spc="300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3359152" y="4104169"/>
            <a:ext cx="5473698" cy="523220"/>
          </a:xfrm>
          <a:prstGeom prst="rect">
            <a:avLst/>
          </a:prstGeom>
          <a:solidFill>
            <a:srgbClr val="33428C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6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PORTFOLIO</a:t>
            </a:r>
            <a:endParaRPr kumimoji="0" lang="ko-KR" altLang="en-US" sz="2800" b="0" i="0" u="none" strike="noStrike" kern="1200" cap="none" spc="6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1663879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만">
    <p:bg>
      <p:bgPr>
        <a:gradFill>
          <a:gsLst>
            <a:gs pos="100000">
              <a:srgbClr val="232868"/>
            </a:gs>
            <a:gs pos="0">
              <a:srgbClr val="1D2157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0276" y="164621"/>
            <a:ext cx="2095500" cy="402336"/>
          </a:xfrm>
          <a:prstGeom prst="rect">
            <a:avLst/>
          </a:prstGeom>
        </p:spPr>
      </p:pic>
      <p:sp>
        <p:nvSpPr>
          <p:cNvPr id="11" name="텍스트 개체 틀 31"/>
          <p:cNvSpPr>
            <a:spLocks noGrp="1"/>
          </p:cNvSpPr>
          <p:nvPr>
            <p:ph type="body" sz="quarter" idx="14" hasCustomPrompt="1"/>
          </p:nvPr>
        </p:nvSpPr>
        <p:spPr>
          <a:xfrm>
            <a:off x="690947" y="299725"/>
            <a:ext cx="3471960" cy="267232"/>
          </a:xfrm>
          <a:gradFill>
            <a:gsLst>
              <a:gs pos="100000">
                <a:srgbClr val="33428C"/>
              </a:gs>
              <a:gs pos="0">
                <a:srgbClr val="232868"/>
              </a:gs>
            </a:gsLst>
            <a:path path="circle">
              <a:fillToRect l="100000" t="100000"/>
            </a:path>
          </a:gradFill>
          <a:ln w="3175">
            <a:noFill/>
          </a:ln>
          <a:effectLst>
            <a:outerShdw blurRad="266700" dist="215900" dir="2700000" algn="tl" rotWithShape="0">
              <a:prstClr val="black">
                <a:alpha val="16000"/>
              </a:prstClr>
            </a:outerShdw>
          </a:effectLst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dist">
              <a:buNone/>
              <a:defRPr lang="ko-KR" altLang="en-US" sz="1400" b="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pPr marL="228600" lvl="0" indent="-228600" algn="dist">
              <a:lnSpc>
                <a:spcPct val="100000"/>
              </a:lnSpc>
              <a:spcBef>
                <a:spcPts val="0"/>
              </a:spcBef>
            </a:pPr>
            <a:r>
              <a:rPr lang="ko-KR" altLang="en-US" dirty="0"/>
              <a:t>가나다가나다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90947" y="704850"/>
            <a:ext cx="10662853" cy="571500"/>
          </a:xfrm>
        </p:spPr>
        <p:txBody>
          <a:bodyPr>
            <a:noAutofit/>
          </a:bodyPr>
          <a:lstStyle>
            <a:lvl1pPr>
              <a:defRPr sz="32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9572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bg>
      <p:bgPr>
        <a:solidFill>
          <a:srgbClr val="EF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476" y="6336790"/>
            <a:ext cx="2095500" cy="402336"/>
          </a:xfrm>
          <a:prstGeom prst="rect">
            <a:avLst/>
          </a:prstGeom>
        </p:spPr>
      </p:pic>
      <p:sp>
        <p:nvSpPr>
          <p:cNvPr id="9" name="제목 8"/>
          <p:cNvSpPr>
            <a:spLocks noGrp="1"/>
          </p:cNvSpPr>
          <p:nvPr>
            <p:ph type="title" hasCustomPrompt="1"/>
          </p:nvPr>
        </p:nvSpPr>
        <p:spPr>
          <a:xfrm>
            <a:off x="690947" y="260350"/>
            <a:ext cx="7814878" cy="533243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0">
                <a:solidFill>
                  <a:srgbClr val="23286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4400" b="1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32868"/>
                </a:solidFill>
                <a:effectLst/>
                <a:uLnTx/>
                <a:uFillTx/>
                <a:latin typeface="나눔스퀘어 ExtraBold"/>
                <a:cs typeface="+mj-cs"/>
              </a:rPr>
              <a:t>title</a:t>
            </a:r>
            <a:endParaRPr kumimoji="0" lang="ko-KR" altLang="en-US" sz="4400" b="1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232868"/>
              </a:solidFill>
              <a:effectLst/>
              <a:uLnTx/>
              <a:uFillTx/>
              <a:latin typeface="나눔스퀘어 ExtraBold"/>
              <a:cs typeface="+mj-cs"/>
            </a:endParaRPr>
          </a:p>
        </p:txBody>
      </p:sp>
      <p:sp>
        <p:nvSpPr>
          <p:cNvPr id="21" name="텍스트 개체 틀 20"/>
          <p:cNvSpPr>
            <a:spLocks noGrp="1"/>
          </p:cNvSpPr>
          <p:nvPr>
            <p:ph type="body" sz="quarter" idx="13" hasCustomPrompt="1"/>
          </p:nvPr>
        </p:nvSpPr>
        <p:spPr>
          <a:xfrm>
            <a:off x="690563" y="793750"/>
            <a:ext cx="3348037" cy="294821"/>
          </a:xfrm>
          <a:solidFill>
            <a:srgbClr val="33428C"/>
          </a:solidFill>
        </p:spPr>
        <p:txBody>
          <a:bodyPr>
            <a:noAutofit/>
          </a:bodyPr>
          <a:lstStyle>
            <a:lvl1pPr marL="0" indent="0">
              <a:buNone/>
              <a:defRPr sz="1600" spc="120" baseline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5pPr>
          </a:lstStyle>
          <a:p>
            <a:pPr lvl="0"/>
            <a:r>
              <a:rPr lang="en-US" altLang="ko-KR" dirty="0"/>
              <a:t>sub</a:t>
            </a:r>
            <a:endParaRPr lang="ko-KR" altLang="en-US" dirty="0"/>
          </a:p>
        </p:txBody>
      </p:sp>
      <p:sp>
        <p:nvSpPr>
          <p:cNvPr id="37" name="직사각형 36"/>
          <p:cNvSpPr/>
          <p:nvPr userDrawn="1"/>
        </p:nvSpPr>
        <p:spPr>
          <a:xfrm>
            <a:off x="0" y="6144176"/>
            <a:ext cx="2743200" cy="704493"/>
          </a:xfrm>
          <a:prstGeom prst="rect">
            <a:avLst/>
          </a:prstGeom>
          <a:solidFill>
            <a:srgbClr val="EFF5F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5468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0"/>
            <a:ext cx="2854303" cy="6858000"/>
          </a:xfrm>
          <a:prstGeom prst="rect">
            <a:avLst/>
          </a:prstGeom>
          <a:solidFill>
            <a:srgbClr val="232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B6EE3-0049-468C-AEBE-0C1445A773F8}" type="datetime1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0276" y="164621"/>
            <a:ext cx="2095500" cy="402336"/>
          </a:xfrm>
          <a:prstGeom prst="rect">
            <a:avLst/>
          </a:prstGeom>
        </p:spPr>
      </p:pic>
      <p:sp>
        <p:nvSpPr>
          <p:cNvPr id="14" name="직사각형 13"/>
          <p:cNvSpPr/>
          <p:nvPr userDrawn="1"/>
        </p:nvSpPr>
        <p:spPr>
          <a:xfrm>
            <a:off x="9448800" y="0"/>
            <a:ext cx="2743200" cy="704493"/>
          </a:xfrm>
          <a:prstGeom prst="rect">
            <a:avLst/>
          </a:prstGeom>
          <a:solidFill>
            <a:srgbClr val="EFF5F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 hasCustomPrompt="1"/>
          </p:nvPr>
        </p:nvSpPr>
        <p:spPr>
          <a:xfrm>
            <a:off x="238892" y="585619"/>
            <a:ext cx="2390009" cy="912802"/>
          </a:xfrm>
        </p:spPr>
        <p:txBody>
          <a:bodyPr>
            <a:normAutofit/>
          </a:bodyPr>
          <a:lstStyle>
            <a:lvl1pPr algn="just">
              <a:defRPr sz="40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238125" y="1685926"/>
            <a:ext cx="2390775" cy="323850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rgbClr val="33428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ko-KR" dirty="0"/>
              <a:t>Sub</a:t>
            </a:r>
            <a:endParaRPr lang="ko-KR" altLang="en-US" dirty="0"/>
          </a:p>
        </p:txBody>
      </p:sp>
      <p:sp>
        <p:nvSpPr>
          <p:cNvPr id="10" name="텍스트 개체 틀 27"/>
          <p:cNvSpPr>
            <a:spLocks noGrp="1"/>
          </p:cNvSpPr>
          <p:nvPr>
            <p:ph type="body" sz="quarter" idx="14" hasCustomPrompt="1"/>
          </p:nvPr>
        </p:nvSpPr>
        <p:spPr>
          <a:xfrm>
            <a:off x="238125" y="2132474"/>
            <a:ext cx="2390775" cy="4206301"/>
          </a:xfrm>
        </p:spPr>
        <p:txBody>
          <a:bodyPr>
            <a:normAutofit/>
          </a:bodyPr>
          <a:lstStyle>
            <a:lvl1pPr marL="342900" indent="-342900">
              <a:buFont typeface="+mj-ea"/>
              <a:buAutoNum type="circleNumDbPlain"/>
              <a:defRPr sz="16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  <a:lvl2pPr marL="457200" indent="0">
              <a:buFontTx/>
              <a:buNone/>
              <a:defRPr sz="1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2pPr>
          </a:lstStyle>
          <a:p>
            <a:pPr lvl="0"/>
            <a:r>
              <a:rPr lang="ko-KR" altLang="en-US" dirty="0"/>
              <a:t>로그인</a:t>
            </a:r>
            <a:endParaRPr lang="en-US" altLang="ko-KR" dirty="0"/>
          </a:p>
          <a:p>
            <a:pPr lvl="1"/>
            <a:r>
              <a:rPr lang="ko-KR" altLang="en-US" dirty="0" err="1"/>
              <a:t>로그인버튼</a:t>
            </a:r>
            <a:endParaRPr lang="en-US" altLang="ko-KR" dirty="0"/>
          </a:p>
          <a:p>
            <a:pPr lvl="0"/>
            <a:r>
              <a:rPr lang="en-US" altLang="ko-KR" dirty="0"/>
              <a:t>.</a:t>
            </a:r>
          </a:p>
          <a:p>
            <a:pPr lvl="0"/>
            <a:r>
              <a:rPr lang="en-US" altLang="ko-KR" dirty="0"/>
              <a:t>.</a:t>
            </a:r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47612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빈 화면"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0"/>
            <a:ext cx="2854303" cy="6858000"/>
          </a:xfrm>
          <a:prstGeom prst="rect">
            <a:avLst/>
          </a:prstGeom>
          <a:solidFill>
            <a:srgbClr val="232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B6EE3-0049-468C-AEBE-0C1445A773F8}" type="datetime1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 hasCustomPrompt="1"/>
          </p:nvPr>
        </p:nvSpPr>
        <p:spPr>
          <a:xfrm>
            <a:off x="238892" y="585619"/>
            <a:ext cx="2390009" cy="912802"/>
          </a:xfrm>
        </p:spPr>
        <p:txBody>
          <a:bodyPr>
            <a:normAutofit/>
          </a:bodyPr>
          <a:lstStyle>
            <a:lvl1pPr algn="just">
              <a:defRPr sz="40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238125" y="1685926"/>
            <a:ext cx="2390775" cy="323850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rgbClr val="33428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ko-KR" dirty="0"/>
              <a:t>Sub</a:t>
            </a:r>
            <a:endParaRPr lang="ko-KR" altLang="en-US" dirty="0"/>
          </a:p>
        </p:txBody>
      </p:sp>
      <p:sp>
        <p:nvSpPr>
          <p:cNvPr id="10" name="텍스트 개체 틀 27"/>
          <p:cNvSpPr>
            <a:spLocks noGrp="1"/>
          </p:cNvSpPr>
          <p:nvPr>
            <p:ph type="body" sz="quarter" idx="14" hasCustomPrompt="1"/>
          </p:nvPr>
        </p:nvSpPr>
        <p:spPr>
          <a:xfrm>
            <a:off x="238125" y="2132474"/>
            <a:ext cx="2390775" cy="420630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  <a:lvl2pPr marL="457200" indent="0">
              <a:buFontTx/>
              <a:buNone/>
              <a:defRPr sz="1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2pPr>
          </a:lstStyle>
          <a:p>
            <a:pPr lvl="0"/>
            <a:r>
              <a:rPr lang="en-US" altLang="ko-KR" dirty="0"/>
              <a:t>contents</a:t>
            </a:r>
          </a:p>
          <a:p>
            <a:pPr lvl="1"/>
            <a:r>
              <a:rPr lang="ko-KR" altLang="en-US" dirty="0" err="1"/>
              <a:t>로그인버튼</a:t>
            </a:r>
            <a:endParaRPr lang="en-US" altLang="ko-KR" dirty="0"/>
          </a:p>
          <a:p>
            <a:pPr lvl="0"/>
            <a:r>
              <a:rPr lang="en-US" altLang="ko-KR" dirty="0"/>
              <a:t>.</a:t>
            </a:r>
          </a:p>
          <a:p>
            <a:pPr lvl="0"/>
            <a:r>
              <a:rPr lang="en-US" altLang="ko-KR" dirty="0"/>
              <a:t>.</a:t>
            </a:r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17052" y="154959"/>
            <a:ext cx="2098724" cy="404405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>
            <a:off x="9467462" y="51705"/>
            <a:ext cx="2724538" cy="571522"/>
          </a:xfrm>
          <a:prstGeom prst="rect">
            <a:avLst/>
          </a:prstGeom>
          <a:solidFill>
            <a:srgbClr val="282828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807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빈 화면">
    <p:bg>
      <p:bgPr>
        <a:solidFill>
          <a:srgbClr val="D6D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0276" y="164621"/>
            <a:ext cx="2095500" cy="402336"/>
          </a:xfrm>
          <a:prstGeom prst="rect">
            <a:avLst/>
          </a:prstGeom>
        </p:spPr>
      </p:pic>
      <p:sp>
        <p:nvSpPr>
          <p:cNvPr id="14" name="직사각형 13"/>
          <p:cNvSpPr/>
          <p:nvPr userDrawn="1"/>
        </p:nvSpPr>
        <p:spPr>
          <a:xfrm>
            <a:off x="9448800" y="69037"/>
            <a:ext cx="2743200" cy="616794"/>
          </a:xfrm>
          <a:prstGeom prst="rect">
            <a:avLst/>
          </a:prstGeom>
          <a:solidFill>
            <a:srgbClr val="D6DCEC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0" y="0"/>
            <a:ext cx="2854303" cy="6858000"/>
          </a:xfrm>
          <a:prstGeom prst="rect">
            <a:avLst/>
          </a:prstGeom>
          <a:solidFill>
            <a:srgbClr val="232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D02EB-EFD8-4757-B199-A30DBB4F7027}" type="datetime1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33428C"/>
                </a:solidFill>
              </a:defRPr>
            </a:lvl1pPr>
          </a:lstStyle>
          <a:p>
            <a:fld id="{BB91589A-D9C4-4988-8BA8-A3A13191CF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 hasCustomPrompt="1"/>
          </p:nvPr>
        </p:nvSpPr>
        <p:spPr>
          <a:xfrm>
            <a:off x="238892" y="585619"/>
            <a:ext cx="2390009" cy="912802"/>
          </a:xfrm>
        </p:spPr>
        <p:txBody>
          <a:bodyPr>
            <a:noAutofit/>
          </a:bodyPr>
          <a:lstStyle>
            <a:lvl1pPr algn="r">
              <a:defRPr sz="3200" spc="120" baseline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로그인페이지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238125" y="1644736"/>
            <a:ext cx="2390775" cy="323850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rgbClr val="33428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ko-KR" dirty="0"/>
              <a:t>Sub</a:t>
            </a:r>
            <a:endParaRPr lang="ko-KR" altLang="en-US" dirty="0"/>
          </a:p>
        </p:txBody>
      </p:sp>
      <p:sp>
        <p:nvSpPr>
          <p:cNvPr id="28" name="텍스트 개체 틀 27"/>
          <p:cNvSpPr>
            <a:spLocks noGrp="1"/>
          </p:cNvSpPr>
          <p:nvPr>
            <p:ph type="body" sz="quarter" idx="14" hasCustomPrompt="1"/>
          </p:nvPr>
        </p:nvSpPr>
        <p:spPr>
          <a:xfrm>
            <a:off x="238125" y="2132474"/>
            <a:ext cx="2390775" cy="4206301"/>
          </a:xfrm>
        </p:spPr>
        <p:txBody>
          <a:bodyPr>
            <a:normAutofit/>
          </a:bodyPr>
          <a:lstStyle>
            <a:lvl1pPr marL="342900" indent="-342900">
              <a:buFont typeface="+mj-ea"/>
              <a:buAutoNum type="circleNumDbPlain"/>
              <a:defRPr sz="16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  <a:lvl2pPr marL="457200" indent="0">
              <a:buFontTx/>
              <a:buNone/>
              <a:defRPr sz="1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2pPr>
          </a:lstStyle>
          <a:p>
            <a:pPr lvl="0"/>
            <a:r>
              <a:rPr lang="ko-KR" altLang="en-US" dirty="0"/>
              <a:t>로그인</a:t>
            </a:r>
            <a:endParaRPr lang="en-US" altLang="ko-KR" dirty="0"/>
          </a:p>
          <a:p>
            <a:pPr lvl="1"/>
            <a:r>
              <a:rPr lang="ko-KR" altLang="en-US" dirty="0" err="1"/>
              <a:t>로그인버튼</a:t>
            </a:r>
            <a:endParaRPr lang="en-US" altLang="ko-KR" dirty="0"/>
          </a:p>
          <a:p>
            <a:pPr lvl="0"/>
            <a:r>
              <a:rPr lang="en-US" altLang="ko-KR" dirty="0"/>
              <a:t>.</a:t>
            </a:r>
          </a:p>
          <a:p>
            <a:pPr lvl="0"/>
            <a:r>
              <a:rPr lang="en-US" altLang="ko-KR" dirty="0"/>
              <a:t>.</a:t>
            </a:r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</p:txBody>
      </p:sp>
      <p:sp>
        <p:nvSpPr>
          <p:cNvPr id="25" name="사다리꼴 24"/>
          <p:cNvSpPr/>
          <p:nvPr userDrawn="1"/>
        </p:nvSpPr>
        <p:spPr>
          <a:xfrm>
            <a:off x="6353029" y="6090382"/>
            <a:ext cx="1980463" cy="787354"/>
          </a:xfrm>
          <a:prstGeom prst="trapezoid">
            <a:avLst/>
          </a:prstGeom>
          <a:gradFill flip="none" rotWithShape="1">
            <a:gsLst>
              <a:gs pos="99083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  <a:gs pos="36000">
                <a:srgbClr val="E3E3E3"/>
              </a:gs>
              <a:gs pos="73000">
                <a:schemeClr val="bg1">
                  <a:lumMod val="8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81000" sx="83000" sy="830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 userDrawn="1"/>
        </p:nvGrpSpPr>
        <p:grpSpPr>
          <a:xfrm>
            <a:off x="2770745" y="710501"/>
            <a:ext cx="9145031" cy="5473278"/>
            <a:chOff x="2932670" y="598530"/>
            <a:chExt cx="8983106" cy="5376366"/>
          </a:xfrm>
          <a:effectLst>
            <a:outerShdw blurRad="254000" sx="97000" sy="97000" algn="ctr" rotWithShape="0">
              <a:prstClr val="black">
                <a:alpha val="56000"/>
              </a:prstClr>
            </a:outerShdw>
          </a:effectLst>
        </p:grpSpPr>
        <p:sp>
          <p:nvSpPr>
            <p:cNvPr id="10" name="모서리가 둥근 직사각형 9"/>
            <p:cNvSpPr/>
            <p:nvPr userDrawn="1"/>
          </p:nvSpPr>
          <p:spPr>
            <a:xfrm>
              <a:off x="2932670" y="598530"/>
              <a:ext cx="8983106" cy="5295045"/>
            </a:xfrm>
            <a:prstGeom prst="roundRect">
              <a:avLst>
                <a:gd name="adj" fmla="val 2565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 userDrawn="1"/>
          </p:nvSpPr>
          <p:spPr>
            <a:xfrm>
              <a:off x="2932670" y="650094"/>
              <a:ext cx="8983106" cy="5324802"/>
            </a:xfrm>
            <a:prstGeom prst="roundRect">
              <a:avLst>
                <a:gd name="adj" fmla="val 856"/>
              </a:avLst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1835">
                  <a:schemeClr val="bg1">
                    <a:lumMod val="95000"/>
                  </a:schemeClr>
                </a:gs>
                <a:gs pos="44000">
                  <a:srgbClr val="ECECEC"/>
                </a:gs>
              </a:gsLst>
              <a:lin ang="16200000" scaled="1"/>
            </a:gradFill>
            <a:ln w="952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모서리가 둥근 직사각형 14"/>
          <p:cNvSpPr/>
          <p:nvPr userDrawn="1"/>
        </p:nvSpPr>
        <p:spPr>
          <a:xfrm>
            <a:off x="2824579" y="848730"/>
            <a:ext cx="9037363" cy="520763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20000"/>
            </a:schemeClr>
          </a:solidFill>
          <a:ln w="9525">
            <a:noFill/>
          </a:ln>
          <a:effectLst>
            <a:innerShdw blurRad="101600">
              <a:prstClr val="black">
                <a:alpha val="5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 userDrawn="1"/>
        </p:nvGrpSpPr>
        <p:grpSpPr>
          <a:xfrm>
            <a:off x="2840646" y="851432"/>
            <a:ext cx="9005230" cy="377652"/>
            <a:chOff x="3078479" y="803541"/>
            <a:chExt cx="8696512" cy="363727"/>
          </a:xfrm>
        </p:grpSpPr>
        <p:sp>
          <p:nvSpPr>
            <p:cNvPr id="17" name="직사각형 16"/>
            <p:cNvSpPr/>
            <p:nvPr userDrawn="1"/>
          </p:nvSpPr>
          <p:spPr>
            <a:xfrm>
              <a:off x="3078479" y="803541"/>
              <a:ext cx="8696512" cy="1508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 userDrawn="1"/>
          </p:nvSpPr>
          <p:spPr>
            <a:xfrm>
              <a:off x="3078479" y="954406"/>
              <a:ext cx="8696512" cy="2128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5"/>
            <p:cNvSpPr/>
            <p:nvPr userDrawn="1"/>
          </p:nvSpPr>
          <p:spPr>
            <a:xfrm>
              <a:off x="3108960" y="803541"/>
              <a:ext cx="1104900" cy="2251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 userDrawn="1"/>
          </p:nvSpPr>
          <p:spPr>
            <a:xfrm>
              <a:off x="3901440" y="990600"/>
              <a:ext cx="7620000" cy="14478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rgbClr val="F0F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8" name="직선 연결선 17"/>
          <p:cNvCxnSpPr/>
          <p:nvPr userDrawn="1"/>
        </p:nvCxnSpPr>
        <p:spPr>
          <a:xfrm>
            <a:off x="238125" y="1293341"/>
            <a:ext cx="23907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개체 틀 23"/>
          <p:cNvSpPr>
            <a:spLocks noGrp="1"/>
          </p:cNvSpPr>
          <p:nvPr userDrawn="1">
            <p:ph type="body" sz="quarter" idx="15"/>
          </p:nvPr>
        </p:nvSpPr>
        <p:spPr>
          <a:xfrm>
            <a:off x="238125" y="1312869"/>
            <a:ext cx="2390775" cy="167978"/>
          </a:xfrm>
        </p:spPr>
        <p:txBody>
          <a:bodyPr>
            <a:noAutofit/>
          </a:bodyPr>
          <a:lstStyle>
            <a:lvl1pPr marL="0" indent="0" algn="r">
              <a:buNone/>
              <a:defRPr sz="105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80814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rgbClr val="3342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다리꼴 6"/>
          <p:cNvSpPr/>
          <p:nvPr userDrawn="1"/>
        </p:nvSpPr>
        <p:spPr>
          <a:xfrm>
            <a:off x="5105400" y="5896726"/>
            <a:ext cx="1981200" cy="766011"/>
          </a:xfrm>
          <a:prstGeom prst="trapezoid">
            <a:avLst/>
          </a:prstGeom>
          <a:gradFill flip="none" rotWithShape="1">
            <a:gsLst>
              <a:gs pos="98165">
                <a:schemeClr val="bg1">
                  <a:lumMod val="95000"/>
                </a:schemeClr>
              </a:gs>
              <a:gs pos="3670">
                <a:schemeClr val="bg1">
                  <a:lumMod val="95000"/>
                </a:schemeClr>
              </a:gs>
              <a:gs pos="56000">
                <a:schemeClr val="bg1">
                  <a:lumMod val="8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81000" sx="87000" sy="870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 userDrawn="1"/>
        </p:nvGrpSpPr>
        <p:grpSpPr>
          <a:xfrm>
            <a:off x="1363980" y="722355"/>
            <a:ext cx="9464040" cy="5376366"/>
            <a:chOff x="2932670" y="598530"/>
            <a:chExt cx="8983106" cy="5376366"/>
          </a:xfrm>
          <a:effectLst>
            <a:outerShdw blurRad="254000" sx="97000" sy="97000" algn="ctr" rotWithShape="0">
              <a:prstClr val="black">
                <a:alpha val="56000"/>
              </a:prstClr>
            </a:outerShdw>
          </a:effectLst>
        </p:grpSpPr>
        <p:sp>
          <p:nvSpPr>
            <p:cNvPr id="9" name="모서리가 둥근 직사각형 8"/>
            <p:cNvSpPr/>
            <p:nvPr userDrawn="1"/>
          </p:nvSpPr>
          <p:spPr>
            <a:xfrm>
              <a:off x="2932670" y="598530"/>
              <a:ext cx="8983106" cy="5295045"/>
            </a:xfrm>
            <a:prstGeom prst="roundRect">
              <a:avLst>
                <a:gd name="adj" fmla="val 2565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 userDrawn="1"/>
          </p:nvSpPr>
          <p:spPr>
            <a:xfrm>
              <a:off x="2932670" y="650094"/>
              <a:ext cx="8983106" cy="5324802"/>
            </a:xfrm>
            <a:prstGeom prst="roundRect">
              <a:avLst>
                <a:gd name="adj" fmla="val 856"/>
              </a:avLst>
            </a:prstGeom>
            <a:gradFill>
              <a:gsLst>
                <a:gs pos="50500">
                  <a:srgbClr val="ECECEC"/>
                </a:gs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16200000" scaled="1"/>
            </a:gradFill>
            <a:ln w="9525">
              <a:solidFill>
                <a:schemeClr val="bg2">
                  <a:lumMod val="90000"/>
                </a:schemeClr>
              </a:solidFill>
            </a:ln>
            <a:effectLst>
              <a:glow rad="63500">
                <a:schemeClr val="bg1">
                  <a:lumMod val="95000"/>
                  <a:alpha val="23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모서리가 둥근 직사각형 10"/>
          <p:cNvSpPr/>
          <p:nvPr userDrawn="1"/>
        </p:nvSpPr>
        <p:spPr>
          <a:xfrm>
            <a:off x="1416895" y="862633"/>
            <a:ext cx="9358210" cy="511848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20000"/>
            </a:schemeClr>
          </a:solidFill>
          <a:ln w="9525">
            <a:noFill/>
          </a:ln>
          <a:effectLst>
            <a:innerShdw blurRad="101600">
              <a:prstClr val="black">
                <a:alpha val="5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 userDrawn="1"/>
        </p:nvGrpSpPr>
        <p:grpSpPr>
          <a:xfrm>
            <a:off x="1433247" y="872326"/>
            <a:ext cx="9324948" cy="371188"/>
            <a:chOff x="3078479" y="803541"/>
            <a:chExt cx="8696512" cy="363727"/>
          </a:xfrm>
        </p:grpSpPr>
        <p:sp>
          <p:nvSpPr>
            <p:cNvPr id="14" name="직사각형 13"/>
            <p:cNvSpPr/>
            <p:nvPr userDrawn="1"/>
          </p:nvSpPr>
          <p:spPr>
            <a:xfrm>
              <a:off x="3078479" y="803541"/>
              <a:ext cx="8696512" cy="1508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 userDrawn="1"/>
          </p:nvSpPr>
          <p:spPr>
            <a:xfrm>
              <a:off x="3078479" y="954406"/>
              <a:ext cx="8696512" cy="2128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5"/>
            <p:cNvSpPr/>
            <p:nvPr userDrawn="1"/>
          </p:nvSpPr>
          <p:spPr>
            <a:xfrm>
              <a:off x="3108960" y="803541"/>
              <a:ext cx="1104900" cy="2251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 userDrawn="1"/>
          </p:nvSpPr>
          <p:spPr>
            <a:xfrm>
              <a:off x="3901440" y="990600"/>
              <a:ext cx="7620000" cy="14478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rgbClr val="F0F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3" name="그림 7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17052" y="154959"/>
            <a:ext cx="2098724" cy="404405"/>
          </a:xfrm>
          <a:prstGeom prst="rect">
            <a:avLst/>
          </a:prstGeom>
        </p:spPr>
      </p:pic>
      <p:sp>
        <p:nvSpPr>
          <p:cNvPr id="74" name="직사각형 73"/>
          <p:cNvSpPr/>
          <p:nvPr userDrawn="1"/>
        </p:nvSpPr>
        <p:spPr>
          <a:xfrm>
            <a:off x="9467462" y="51705"/>
            <a:ext cx="2724538" cy="571522"/>
          </a:xfrm>
          <a:prstGeom prst="rect">
            <a:avLst/>
          </a:prstGeom>
          <a:solidFill>
            <a:srgbClr val="33428C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B57E9-0B8A-4586-A34A-21A38AF2DC98}" type="datetime1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6DCE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fld id="{BB91589A-D9C4-4988-8BA8-A3A13191CFF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2" name="텍스트 개체 틀 3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033865" y="433075"/>
            <a:ext cx="6046788" cy="357188"/>
          </a:xfrm>
        </p:spPr>
        <p:txBody>
          <a:bodyPr>
            <a:noAutofit/>
          </a:bodyPr>
          <a:lstStyle>
            <a:lvl1pPr marL="0" indent="0">
              <a:buNone/>
              <a:defRPr sz="1800" spc="120" baseline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가나다가나다</a:t>
            </a:r>
          </a:p>
        </p:txBody>
      </p:sp>
      <p:cxnSp>
        <p:nvCxnSpPr>
          <p:cNvPr id="71" name="직선 연결선 70"/>
          <p:cNvCxnSpPr/>
          <p:nvPr userDrawn="1"/>
        </p:nvCxnSpPr>
        <p:spPr>
          <a:xfrm>
            <a:off x="4404049" y="599686"/>
            <a:ext cx="4572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 userDrawn="1"/>
        </p:nvSpPr>
        <p:spPr>
          <a:xfrm>
            <a:off x="314327" y="298617"/>
            <a:ext cx="3876674" cy="923521"/>
          </a:xfrm>
          <a:prstGeom prst="rect">
            <a:avLst/>
          </a:prstGeom>
          <a:gradFill>
            <a:gsLst>
              <a:gs pos="100000">
                <a:srgbClr val="33428C"/>
              </a:gs>
              <a:gs pos="0">
                <a:srgbClr val="232868"/>
              </a:gs>
            </a:gsLst>
            <a:path path="circle">
              <a:fillToRect l="100000" t="100000"/>
            </a:path>
          </a:gradFill>
          <a:ln w="3175">
            <a:noFill/>
          </a:ln>
          <a:effectLst>
            <a:outerShdw blurRad="266700" dist="215900" dir="2700000" algn="tl" rotWithShape="0">
              <a:prstClr val="black">
                <a:alpha val="16000"/>
              </a:prstClr>
            </a:outerShdw>
          </a:effectLst>
        </p:spPr>
        <p:txBody>
          <a:bodyPr vert="horz" lIns="180000" tIns="45720" rIns="180000" bIns="45720" rtlCol="0" anchor="ctr" anchorCtr="0">
            <a:noAutofit/>
          </a:bodyPr>
          <a:lstStyle/>
          <a:p>
            <a:pPr lvl="0" indent="0" algn="di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ko-KR" altLang="en-US" sz="3200" b="0" spc="-60" baseline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제목 3"/>
          <p:cNvSpPr txBox="1">
            <a:spLocks/>
          </p:cNvSpPr>
          <p:nvPr userDrawn="1"/>
        </p:nvSpPr>
        <p:spPr>
          <a:xfrm>
            <a:off x="314327" y="336552"/>
            <a:ext cx="3876674" cy="489145"/>
          </a:xfrm>
          <a:prstGeom prst="rect">
            <a:avLst/>
          </a:prstGeom>
          <a:noFill/>
          <a:ln w="3175">
            <a:noFill/>
          </a:ln>
          <a:effectLst>
            <a:outerShdw blurRad="266700" dist="215900" dir="2700000" algn="tl" rotWithShape="0">
              <a:prstClr val="black">
                <a:alpha val="16000"/>
              </a:prstClr>
            </a:outerShdw>
          </a:effectLst>
        </p:spPr>
        <p:txBody>
          <a:bodyPr vert="horz" lIns="180000" tIns="45720" rIns="180000" bIns="45720" rtlCol="0" anchor="ctr" anchorCtr="0">
            <a:noAutofit/>
          </a:bodyPr>
          <a:lstStyle>
            <a:lvl1pPr lvl="0" indent="0" algn="di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0" spc="-60" baseline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pPr lvl="0" algn="l"/>
            <a:r>
              <a:rPr lang="en-US" altLang="ko-KR" spc="300" dirty="0"/>
              <a:t>04.</a:t>
            </a:r>
            <a:r>
              <a:rPr lang="ko-KR" altLang="en-US" spc="300" dirty="0" err="1"/>
              <a:t>백엔드</a:t>
            </a:r>
            <a:endParaRPr lang="ko-KR" altLang="en-US" spc="300" dirty="0"/>
          </a:p>
        </p:txBody>
      </p:sp>
      <p:cxnSp>
        <p:nvCxnSpPr>
          <p:cNvPr id="28" name="직선 연결선 27"/>
          <p:cNvCxnSpPr/>
          <p:nvPr userDrawn="1"/>
        </p:nvCxnSpPr>
        <p:spPr>
          <a:xfrm>
            <a:off x="499158" y="831828"/>
            <a:ext cx="34992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 userDrawn="1"/>
        </p:nvSpPr>
        <p:spPr>
          <a:xfrm>
            <a:off x="2833210" y="856501"/>
            <a:ext cx="13388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spc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4-2. </a:t>
            </a:r>
            <a:r>
              <a:rPr lang="ko-KR" altLang="en-US" sz="1600" spc="0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통합구현</a:t>
            </a:r>
            <a:endParaRPr lang="ko-KR" altLang="en-US" sz="1600" spc="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5425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rgbClr val="3342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17052" y="154959"/>
            <a:ext cx="2098724" cy="404405"/>
          </a:xfrm>
          <a:prstGeom prst="rect">
            <a:avLst/>
          </a:prstGeom>
        </p:spPr>
      </p:pic>
      <p:sp>
        <p:nvSpPr>
          <p:cNvPr id="31" name="직사각형 30"/>
          <p:cNvSpPr/>
          <p:nvPr userDrawn="1"/>
        </p:nvSpPr>
        <p:spPr>
          <a:xfrm>
            <a:off x="9467462" y="51705"/>
            <a:ext cx="2724538" cy="571522"/>
          </a:xfrm>
          <a:prstGeom prst="rect">
            <a:avLst/>
          </a:prstGeom>
          <a:solidFill>
            <a:srgbClr val="33428C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05A80-D805-4BE7-836B-76F1B80C952F}" type="datetime1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6DCE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fld id="{BB91589A-D9C4-4988-8BA8-A3A13191CFF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사다리꼴 6"/>
          <p:cNvSpPr/>
          <p:nvPr userDrawn="1"/>
        </p:nvSpPr>
        <p:spPr>
          <a:xfrm>
            <a:off x="4914900" y="6060731"/>
            <a:ext cx="2362200" cy="830649"/>
          </a:xfrm>
          <a:prstGeom prst="trapezoid">
            <a:avLst/>
          </a:prstGeom>
          <a:gradFill flip="none" rotWithShape="1">
            <a:gsLst>
              <a:gs pos="36000">
                <a:schemeClr val="bg1">
                  <a:lumMod val="95000"/>
                </a:schemeClr>
              </a:gs>
              <a:gs pos="0">
                <a:schemeClr val="bg1">
                  <a:lumMod val="8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81000" sx="86000" sy="860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 userDrawn="1"/>
        </p:nvGrpSpPr>
        <p:grpSpPr>
          <a:xfrm>
            <a:off x="1225438" y="647700"/>
            <a:ext cx="9741124" cy="5830038"/>
            <a:chOff x="2932670" y="598530"/>
            <a:chExt cx="8983106" cy="5376366"/>
          </a:xfrm>
          <a:effectLst>
            <a:outerShdw blurRad="254000" sx="97000" sy="97000" algn="ctr" rotWithShape="0">
              <a:prstClr val="black">
                <a:alpha val="56000"/>
              </a:prstClr>
            </a:outerShdw>
          </a:effectLst>
        </p:grpSpPr>
        <p:sp>
          <p:nvSpPr>
            <p:cNvPr id="9" name="모서리가 둥근 직사각형 8"/>
            <p:cNvSpPr/>
            <p:nvPr userDrawn="1"/>
          </p:nvSpPr>
          <p:spPr>
            <a:xfrm>
              <a:off x="2932670" y="598530"/>
              <a:ext cx="8983106" cy="5295045"/>
            </a:xfrm>
            <a:prstGeom prst="roundRect">
              <a:avLst>
                <a:gd name="adj" fmla="val 2565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 userDrawn="1"/>
          </p:nvSpPr>
          <p:spPr>
            <a:xfrm>
              <a:off x="2932670" y="650094"/>
              <a:ext cx="8983106" cy="5324802"/>
            </a:xfrm>
            <a:prstGeom prst="roundRect">
              <a:avLst>
                <a:gd name="adj" fmla="val 856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37000">
                  <a:srgbClr val="E6E6E6"/>
                </a:gs>
              </a:gsLst>
              <a:lin ang="16200000" scaled="1"/>
            </a:gradFill>
            <a:ln w="9525">
              <a:solidFill>
                <a:schemeClr val="bg2">
                  <a:lumMod val="90000"/>
                </a:schemeClr>
              </a:solidFill>
            </a:ln>
            <a:effectLst>
              <a:glow rad="63500">
                <a:schemeClr val="bg1">
                  <a:lumMod val="95000"/>
                  <a:alpha val="23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모서리가 둥근 직사각형 10"/>
          <p:cNvSpPr/>
          <p:nvPr userDrawn="1"/>
        </p:nvSpPr>
        <p:spPr>
          <a:xfrm>
            <a:off x="1285776" y="803200"/>
            <a:ext cx="9620448" cy="554362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20000"/>
            </a:schemeClr>
          </a:solidFill>
          <a:ln w="9525">
            <a:noFill/>
          </a:ln>
          <a:effectLst>
            <a:innerShdw blurRad="101600">
              <a:prstClr val="black">
                <a:alpha val="5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 userDrawn="1"/>
        </p:nvGrpSpPr>
        <p:grpSpPr>
          <a:xfrm>
            <a:off x="1295400" y="805356"/>
            <a:ext cx="9601347" cy="402653"/>
            <a:chOff x="3078479" y="803541"/>
            <a:chExt cx="8696512" cy="363727"/>
          </a:xfrm>
        </p:grpSpPr>
        <p:sp>
          <p:nvSpPr>
            <p:cNvPr id="14" name="직사각형 13"/>
            <p:cNvSpPr/>
            <p:nvPr userDrawn="1"/>
          </p:nvSpPr>
          <p:spPr>
            <a:xfrm>
              <a:off x="3078479" y="803541"/>
              <a:ext cx="8696512" cy="1508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 userDrawn="1"/>
          </p:nvSpPr>
          <p:spPr>
            <a:xfrm>
              <a:off x="3078479" y="954406"/>
              <a:ext cx="8696512" cy="2128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5"/>
            <p:cNvSpPr/>
            <p:nvPr userDrawn="1"/>
          </p:nvSpPr>
          <p:spPr>
            <a:xfrm>
              <a:off x="3108960" y="803541"/>
              <a:ext cx="1104900" cy="2251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 userDrawn="1"/>
          </p:nvSpPr>
          <p:spPr>
            <a:xfrm>
              <a:off x="3901440" y="990600"/>
              <a:ext cx="7620000" cy="14478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rgbClr val="F0F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 userDrawn="1">
            <p:ph type="title"/>
          </p:nvPr>
        </p:nvSpPr>
        <p:spPr>
          <a:xfrm>
            <a:off x="314327" y="241302"/>
            <a:ext cx="3876674" cy="461223"/>
          </a:xfrm>
          <a:gradFill>
            <a:gsLst>
              <a:gs pos="100000">
                <a:srgbClr val="33428C"/>
              </a:gs>
              <a:gs pos="0">
                <a:srgbClr val="232868"/>
              </a:gs>
            </a:gsLst>
            <a:path path="circle">
              <a:fillToRect l="100000" t="100000"/>
            </a:path>
          </a:gradFill>
          <a:ln w="3175">
            <a:noFill/>
          </a:ln>
          <a:effectLst>
            <a:outerShdw blurRad="266700" dist="215900" dir="2700000" algn="tl" rotWithShape="0">
              <a:prstClr val="black">
                <a:alpha val="16000"/>
              </a:prstClr>
            </a:outerShdw>
          </a:effectLst>
        </p:spPr>
        <p:txBody>
          <a:bodyPr vert="horz" lIns="180000" tIns="45720" rIns="180000" bIns="45720" rtlCol="0" anchor="ctr" anchorCtr="0">
            <a:noAutofit/>
          </a:bodyPr>
          <a:lstStyle>
            <a:lvl1pPr algn="l">
              <a:defRPr lang="ko-KR" altLang="en-US" sz="2400" b="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defRPr>
            </a:lvl1pPr>
          </a:lstStyle>
          <a:p>
            <a:pPr marL="0" lvl="0" indent="0" algn="di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2" name="텍스트 개체 틀 3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033865" y="299725"/>
            <a:ext cx="6046788" cy="357188"/>
          </a:xfrm>
        </p:spPr>
        <p:txBody>
          <a:bodyPr>
            <a:noAutofit/>
          </a:bodyPr>
          <a:lstStyle>
            <a:lvl1pPr marL="0" indent="0">
              <a:buNone/>
              <a:defRPr sz="1800" spc="120" baseline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가나다가나다</a:t>
            </a:r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4404049" y="475861"/>
            <a:ext cx="4572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5414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6191250" cy="6858000"/>
          </a:xfrm>
          <a:prstGeom prst="rect">
            <a:avLst/>
          </a:prstGeom>
          <a:solidFill>
            <a:srgbClr val="334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8200" y="363537"/>
            <a:ext cx="5067300" cy="5856288"/>
          </a:xfrm>
        </p:spPr>
        <p:txBody>
          <a:bodyPr>
            <a:normAutofit/>
          </a:bodyPr>
          <a:lstStyle>
            <a:lvl1pPr algn="r">
              <a:defRPr sz="72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en-US" altLang="ko-KR" dirty="0"/>
              <a:t>01.</a:t>
            </a:r>
            <a:br>
              <a:rPr lang="en-US" altLang="ko-KR" dirty="0"/>
            </a:br>
            <a:r>
              <a:rPr lang="en-US" altLang="ko-KR" dirty="0"/>
              <a:t>ABCDE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6353174" y="2819400"/>
            <a:ext cx="5000625" cy="323849"/>
          </a:xfrm>
        </p:spPr>
        <p:txBody>
          <a:bodyPr vert="horz" anchor="t">
            <a:no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  <a:lvl2pPr>
              <a:defRPr sz="28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2pPr>
            <a:lvl3pPr>
              <a:defRPr sz="2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3pPr>
            <a:lvl4pPr>
              <a:defRPr sz="20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4pPr>
            <a:lvl5pPr>
              <a:defRPr sz="20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대강의 </a:t>
            </a:r>
            <a:r>
              <a:rPr lang="ko-KR" altLang="en-US" dirty="0" err="1"/>
              <a:t>설명설명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DD403-BC79-4E3C-9F28-F6F09F705B5D}" type="datetime1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세로 텍스트 개체 틀 2"/>
          <p:cNvSpPr>
            <a:spLocks noGrp="1"/>
          </p:cNvSpPr>
          <p:nvPr>
            <p:ph type="body" orient="vert" idx="13" hasCustomPrompt="1"/>
          </p:nvPr>
        </p:nvSpPr>
        <p:spPr>
          <a:xfrm>
            <a:off x="6353174" y="3248025"/>
            <a:ext cx="5000625" cy="609600"/>
          </a:xfrm>
        </p:spPr>
        <p:txBody>
          <a:bodyPr vert="horz" anchor="t"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  <a:lvl2pPr>
              <a:defRPr sz="28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2pPr>
            <a:lvl3pPr>
              <a:defRPr sz="2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3pPr>
            <a:lvl4pPr>
              <a:defRPr sz="20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4pPr>
            <a:lvl5pPr>
              <a:defRPr sz="20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자세하고 부가적인 </a:t>
            </a:r>
            <a:r>
              <a:rPr lang="ko-KR" altLang="en-US" dirty="0" err="1"/>
              <a:t>설명설명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6353174" y="3197225"/>
            <a:ext cx="5000625" cy="0"/>
          </a:xfrm>
          <a:prstGeom prst="line">
            <a:avLst/>
          </a:prstGeom>
          <a:ln w="19050">
            <a:solidFill>
              <a:srgbClr val="3342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9124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00108-DC2A-49C8-9AD0-060580C82B3C}" type="datetime1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3497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3B36-8097-430E-B30A-2DA02F80C59F}" type="datetime1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332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4324350" cy="6858000"/>
          </a:xfrm>
          <a:prstGeom prst="rect">
            <a:avLst/>
          </a:prstGeom>
          <a:solidFill>
            <a:srgbClr val="232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E9567D57-DC4A-4209-A632-A119E697FE3B}"/>
              </a:ext>
            </a:extLst>
          </p:cNvPr>
          <p:cNvSpPr/>
          <p:nvPr userDrawn="1"/>
        </p:nvSpPr>
        <p:spPr>
          <a:xfrm rot="10800000">
            <a:off x="0" y="0"/>
            <a:ext cx="4324350" cy="4324353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232868"/>
              </a:gs>
              <a:gs pos="0">
                <a:srgbClr val="232868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3B5B15A4-A177-479C-BF36-72B40E4909E0}"/>
              </a:ext>
            </a:extLst>
          </p:cNvPr>
          <p:cNvSpPr/>
          <p:nvPr userDrawn="1"/>
        </p:nvSpPr>
        <p:spPr>
          <a:xfrm>
            <a:off x="0" y="2533647"/>
            <a:ext cx="4324350" cy="4324353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232868"/>
              </a:gs>
              <a:gs pos="0">
                <a:srgbClr val="232868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EE00006A-9C5B-4034-80C3-4DCD9B407E74}"/>
              </a:ext>
            </a:extLst>
          </p:cNvPr>
          <p:cNvSpPr/>
          <p:nvPr userDrawn="1"/>
        </p:nvSpPr>
        <p:spPr>
          <a:xfrm>
            <a:off x="590551" y="1713510"/>
            <a:ext cx="3181350" cy="3181348"/>
          </a:xfrm>
          <a:prstGeom prst="frame">
            <a:avLst>
              <a:gd name="adj1" fmla="val 16576"/>
            </a:avLst>
          </a:prstGeom>
          <a:solidFill>
            <a:schemeClr val="bg1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942388" y="2895574"/>
            <a:ext cx="2500088" cy="563906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Autofit/>
          </a:bodyPr>
          <a:lstStyle>
            <a:lvl1pPr algn="ctr">
              <a:defRPr lang="ko-KR" altLang="en-US" sz="48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BFFF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13" name="텍스트 개체 틀 6">
            <a:extLst>
              <a:ext uri="{FF2B5EF4-FFF2-40B4-BE49-F238E27FC236}">
                <a16:creationId xmlns:a16="http://schemas.microsoft.com/office/drawing/2014/main" id="{FFA8623D-4C85-4360-8750-DA1D4CBC48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421" y="3459480"/>
            <a:ext cx="2500088" cy="315084"/>
          </a:xfrm>
        </p:spPr>
        <p:txBody>
          <a:bodyPr/>
          <a:lstStyle>
            <a:lvl1pPr marL="0" indent="0" algn="ctr">
              <a:buNone/>
              <a:defRPr sz="2000" b="0">
                <a:solidFill>
                  <a:srgbClr val="E2E5ED">
                    <a:alpha val="49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ERP SYSTEM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B2CFC8-CEF9-4DB2-8A31-FC498F9CE2A6}"/>
              </a:ext>
            </a:extLst>
          </p:cNvPr>
          <p:cNvSpPr/>
          <p:nvPr userDrawn="1"/>
        </p:nvSpPr>
        <p:spPr>
          <a:xfrm>
            <a:off x="4324350" y="0"/>
            <a:ext cx="7867650" cy="685800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rgbClr val="E2E5ED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C93DAC2-717E-4C3E-9A05-0A6C0D2708BA}"/>
              </a:ext>
            </a:extLst>
          </p:cNvPr>
          <p:cNvCxnSpPr>
            <a:cxnSpLocks/>
          </p:cNvCxnSpPr>
          <p:nvPr userDrawn="1"/>
        </p:nvCxnSpPr>
        <p:spPr>
          <a:xfrm>
            <a:off x="7095273" y="1509687"/>
            <a:ext cx="2315427" cy="0"/>
          </a:xfrm>
          <a:prstGeom prst="line">
            <a:avLst/>
          </a:prstGeom>
          <a:gradFill flip="none" rotWithShape="1">
            <a:gsLst>
              <a:gs pos="0">
                <a:srgbClr val="E7C49D"/>
              </a:gs>
              <a:gs pos="100000">
                <a:srgbClr val="F3D5BB"/>
              </a:gs>
            </a:gsLst>
            <a:path path="circle">
              <a:fillToRect r="100000" b="100000"/>
            </a:path>
            <a:tileRect l="-100000" t="-100000"/>
          </a:gradFill>
          <a:ln w="88900">
            <a:gradFill flip="none" rotWithShape="1">
              <a:gsLst>
                <a:gs pos="0">
                  <a:srgbClr val="33428C"/>
                </a:gs>
                <a:gs pos="74000">
                  <a:srgbClr val="D6DCEC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90D285F-0719-47ED-AFB3-2ABDA72CA1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095274" y="5453037"/>
            <a:ext cx="2334476" cy="0"/>
          </a:xfrm>
          <a:prstGeom prst="line">
            <a:avLst/>
          </a:prstGeom>
          <a:gradFill flip="none" rotWithShape="1">
            <a:gsLst>
              <a:gs pos="0">
                <a:srgbClr val="E7C49D"/>
              </a:gs>
              <a:gs pos="100000">
                <a:srgbClr val="F3D5BB"/>
              </a:gs>
            </a:gsLst>
            <a:path path="circle">
              <a:fillToRect r="100000" b="100000"/>
            </a:path>
            <a:tileRect l="-100000" t="-100000"/>
          </a:gradFill>
          <a:ln w="88900">
            <a:gradFill flip="none" rotWithShape="1">
              <a:gsLst>
                <a:gs pos="0">
                  <a:srgbClr val="33428C"/>
                </a:gs>
                <a:gs pos="74000">
                  <a:srgbClr val="D6DCEC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부제목 18">
            <a:extLst>
              <a:ext uri="{FF2B5EF4-FFF2-40B4-BE49-F238E27FC236}">
                <a16:creationId xmlns:a16="http://schemas.microsoft.com/office/drawing/2014/main" id="{D741B9DF-34EF-453C-8ECD-FCDE8F698E8D}"/>
              </a:ext>
            </a:extLst>
          </p:cNvPr>
          <p:cNvSpPr txBox="1">
            <a:spLocks/>
          </p:cNvSpPr>
          <p:nvPr userDrawn="1"/>
        </p:nvSpPr>
        <p:spPr>
          <a:xfrm>
            <a:off x="7038977" y="296862"/>
            <a:ext cx="2438398" cy="6264275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40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dist">
              <a:lnSpc>
                <a:spcPct val="200000"/>
              </a:lnSpc>
              <a:buAutoNum type="arabicPeriod"/>
            </a:pPr>
            <a:r>
              <a:rPr lang="ko-KR" altLang="en-US" sz="1600" b="1" dirty="0" err="1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23286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개발동기</a:t>
            </a:r>
            <a:endParaRPr lang="en-US" altLang="ko-KR" sz="1600" b="1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232868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42900" indent="-342900" algn="dist">
              <a:lnSpc>
                <a:spcPct val="200000"/>
              </a:lnSpc>
              <a:buAutoNum type="arabicPeriod"/>
            </a:pPr>
            <a:r>
              <a:rPr lang="ko-KR" altLang="en-US" sz="16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23286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제작기간</a:t>
            </a:r>
            <a:endParaRPr lang="en-US" altLang="ko-KR" sz="1600" b="1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232868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42900" indent="-342900" algn="dist">
              <a:lnSpc>
                <a:spcPct val="200000"/>
              </a:lnSpc>
              <a:buAutoNum type="arabicPeriod"/>
            </a:pPr>
            <a:r>
              <a:rPr lang="ko-KR" altLang="en-US" sz="16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23286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데이터베이스설계구조</a:t>
            </a:r>
            <a:endParaRPr lang="en-US" altLang="ko-KR" sz="1600" b="1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232868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42900" indent="-342900" algn="dist">
              <a:lnSpc>
                <a:spcPct val="200000"/>
              </a:lnSpc>
              <a:buAutoNum type="arabicPeriod"/>
            </a:pPr>
            <a:r>
              <a:rPr lang="ko-KR" altLang="en-US" sz="1600" b="1" dirty="0" err="1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23286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백엔드</a:t>
            </a:r>
            <a:endParaRPr lang="en-US" altLang="ko-KR" sz="1600" b="1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232868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42900" indent="-342900" algn="dist">
              <a:lnSpc>
                <a:spcPct val="200000"/>
              </a:lnSpc>
              <a:buAutoNum type="arabicPeriod"/>
            </a:pPr>
            <a:r>
              <a:rPr lang="ko-KR" altLang="en-US" sz="16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23286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보완점 및 후기</a:t>
            </a:r>
            <a:endParaRPr lang="en-US" altLang="ko-KR" sz="1600" b="1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232868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42900" indent="-342900" algn="dist">
              <a:lnSpc>
                <a:spcPct val="200000"/>
              </a:lnSpc>
              <a:buAutoNum type="arabicPeriod"/>
            </a:pPr>
            <a:r>
              <a:rPr lang="en-US" altLang="ko-KR" sz="1600" b="1" dirty="0" err="1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23286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QnA</a:t>
            </a:r>
            <a:endParaRPr lang="en-US" altLang="en-US" sz="1600" b="1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232868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C3636-922E-48F4-9959-A7E4E21B103E}" type="datetime1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9DC354E-D5EE-4EB3-9C07-1AF4E89392DD}"/>
              </a:ext>
            </a:extLst>
          </p:cNvPr>
          <p:cNvCxnSpPr>
            <a:cxnSpLocks/>
          </p:cNvCxnSpPr>
          <p:nvPr userDrawn="1"/>
        </p:nvCxnSpPr>
        <p:spPr>
          <a:xfrm>
            <a:off x="2380398" y="3890937"/>
            <a:ext cx="999925" cy="0"/>
          </a:xfrm>
          <a:prstGeom prst="line">
            <a:avLst/>
          </a:prstGeom>
          <a:gradFill flip="none" rotWithShape="1">
            <a:gsLst>
              <a:gs pos="0">
                <a:srgbClr val="E7C49D"/>
              </a:gs>
              <a:gs pos="100000">
                <a:srgbClr val="F3D5BB"/>
              </a:gs>
            </a:gsLst>
            <a:path path="circle">
              <a:fillToRect r="100000" b="100000"/>
            </a:path>
            <a:tileRect l="-100000" t="-100000"/>
          </a:gradFill>
          <a:ln w="101600">
            <a:gradFill flip="none" rotWithShape="1">
              <a:gsLst>
                <a:gs pos="0">
                  <a:srgbClr val="232868"/>
                </a:gs>
                <a:gs pos="74000">
                  <a:srgbClr val="EFF5FA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096314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2BA0A-E137-422E-8325-89403813753E}" type="datetime1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574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4324350" cy="6858000"/>
          </a:xfrm>
          <a:prstGeom prst="rect">
            <a:avLst/>
          </a:prstGeom>
          <a:solidFill>
            <a:srgbClr val="232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E9567D57-DC4A-4209-A632-A119E697FE3B}"/>
              </a:ext>
            </a:extLst>
          </p:cNvPr>
          <p:cNvSpPr/>
          <p:nvPr userDrawn="1"/>
        </p:nvSpPr>
        <p:spPr>
          <a:xfrm rot="10800000">
            <a:off x="0" y="0"/>
            <a:ext cx="4324350" cy="4324353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232868"/>
              </a:gs>
              <a:gs pos="0">
                <a:srgbClr val="232868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3B5B15A4-A177-479C-BF36-72B40E4909E0}"/>
              </a:ext>
            </a:extLst>
          </p:cNvPr>
          <p:cNvSpPr/>
          <p:nvPr userDrawn="1"/>
        </p:nvSpPr>
        <p:spPr>
          <a:xfrm>
            <a:off x="0" y="2533647"/>
            <a:ext cx="4324350" cy="4324353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232868"/>
              </a:gs>
              <a:gs pos="0">
                <a:srgbClr val="232868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EE00006A-9C5B-4034-80C3-4DCD9B407E74}"/>
              </a:ext>
            </a:extLst>
          </p:cNvPr>
          <p:cNvSpPr/>
          <p:nvPr userDrawn="1"/>
        </p:nvSpPr>
        <p:spPr>
          <a:xfrm>
            <a:off x="590551" y="1713510"/>
            <a:ext cx="3181350" cy="3181348"/>
          </a:xfrm>
          <a:prstGeom prst="frame">
            <a:avLst>
              <a:gd name="adj1" fmla="val 16576"/>
            </a:avLst>
          </a:prstGeom>
          <a:solidFill>
            <a:schemeClr val="bg1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942388" y="2895574"/>
            <a:ext cx="2500088" cy="563906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Autofit/>
          </a:bodyPr>
          <a:lstStyle>
            <a:lvl1pPr algn="ctr">
              <a:defRPr lang="ko-KR" altLang="en-US" sz="48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BFFF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13" name="텍스트 개체 틀 6">
            <a:extLst>
              <a:ext uri="{FF2B5EF4-FFF2-40B4-BE49-F238E27FC236}">
                <a16:creationId xmlns:a16="http://schemas.microsoft.com/office/drawing/2014/main" id="{FFA8623D-4C85-4360-8750-DA1D4CBC48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421" y="3459480"/>
            <a:ext cx="2500088" cy="315084"/>
          </a:xfrm>
        </p:spPr>
        <p:txBody>
          <a:bodyPr/>
          <a:lstStyle>
            <a:lvl1pPr marL="0" indent="0" algn="ctr">
              <a:buNone/>
              <a:defRPr sz="2000" b="0">
                <a:solidFill>
                  <a:srgbClr val="E2E5ED">
                    <a:alpha val="49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ERP SYSTEM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B2CFC8-CEF9-4DB2-8A31-FC498F9CE2A6}"/>
              </a:ext>
            </a:extLst>
          </p:cNvPr>
          <p:cNvSpPr/>
          <p:nvPr userDrawn="1"/>
        </p:nvSpPr>
        <p:spPr>
          <a:xfrm>
            <a:off x="4324350" y="0"/>
            <a:ext cx="7867650" cy="685800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rgbClr val="E2E5ED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FA5A-DEEF-49C2-A0C8-A6ABB29E9B95}" type="datetime1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9DC354E-D5EE-4EB3-9C07-1AF4E89392DD}"/>
              </a:ext>
            </a:extLst>
          </p:cNvPr>
          <p:cNvCxnSpPr>
            <a:cxnSpLocks/>
          </p:cNvCxnSpPr>
          <p:nvPr userDrawn="1"/>
        </p:nvCxnSpPr>
        <p:spPr>
          <a:xfrm>
            <a:off x="2380398" y="3890937"/>
            <a:ext cx="999925" cy="0"/>
          </a:xfrm>
          <a:prstGeom prst="line">
            <a:avLst/>
          </a:prstGeom>
          <a:gradFill flip="none" rotWithShape="1">
            <a:gsLst>
              <a:gs pos="0">
                <a:srgbClr val="E7C49D"/>
              </a:gs>
              <a:gs pos="100000">
                <a:srgbClr val="F3D5BB"/>
              </a:gs>
            </a:gsLst>
            <a:path path="circle">
              <a:fillToRect r="100000" b="100000"/>
            </a:path>
            <a:tileRect l="-100000" t="-100000"/>
          </a:gradFill>
          <a:ln w="101600">
            <a:gradFill flip="none" rotWithShape="1">
              <a:gsLst>
                <a:gs pos="0">
                  <a:srgbClr val="232868"/>
                </a:gs>
                <a:gs pos="74000">
                  <a:srgbClr val="EFF5FA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628417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177D5-8CF1-4E61-8169-B3F6491E1F9F}" type="datetime1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283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9ADD-0942-4D5A-88FE-12EF1A738057}" type="datetime1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360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49C99-FC53-4BED-A846-80C12E9EAD93}" type="datetime1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406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A482-2F5E-4D1D-8352-512CEB03E8DD}" type="datetime1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750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문서 7"/>
          <p:cNvSpPr/>
          <p:nvPr userDrawn="1"/>
        </p:nvSpPr>
        <p:spPr>
          <a:xfrm>
            <a:off x="0" y="-1"/>
            <a:ext cx="12192000" cy="1305007"/>
          </a:xfrm>
          <a:prstGeom prst="flowChartDocument">
            <a:avLst/>
          </a:prstGeom>
          <a:gradFill>
            <a:gsLst>
              <a:gs pos="0">
                <a:srgbClr val="D6DCEC"/>
              </a:gs>
              <a:gs pos="100000">
                <a:srgbClr val="D6DCEC">
                  <a:alpha val="80000"/>
                </a:srgbClr>
              </a:gs>
            </a:gsLst>
            <a:lin ang="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476" y="6336790"/>
            <a:ext cx="2095500" cy="402336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0" y="6153507"/>
            <a:ext cx="2743200" cy="704493"/>
          </a:xfrm>
          <a:prstGeom prst="rect">
            <a:avLst/>
          </a:prstGeom>
          <a:solidFill>
            <a:srgbClr val="EFF5F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8"/>
          <p:cNvSpPr>
            <a:spLocks noGrp="1"/>
          </p:cNvSpPr>
          <p:nvPr>
            <p:ph type="title" hasCustomPrompt="1"/>
          </p:nvPr>
        </p:nvSpPr>
        <p:spPr>
          <a:xfrm>
            <a:off x="690947" y="260350"/>
            <a:ext cx="7814878" cy="533243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0">
                <a:solidFill>
                  <a:srgbClr val="23286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4400" b="1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32868"/>
                </a:solidFill>
                <a:effectLst/>
                <a:uLnTx/>
                <a:uFillTx/>
                <a:latin typeface="나눔스퀘어 ExtraBold"/>
                <a:cs typeface="+mj-cs"/>
              </a:rPr>
              <a:t>title</a:t>
            </a:r>
            <a:endParaRPr kumimoji="0" lang="ko-KR" altLang="en-US" sz="4400" b="1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232868"/>
              </a:solidFill>
              <a:effectLst/>
              <a:uLnTx/>
              <a:uFillTx/>
              <a:latin typeface="나눔스퀘어 ExtraBold"/>
              <a:cs typeface="+mj-cs"/>
            </a:endParaRPr>
          </a:p>
        </p:txBody>
      </p:sp>
      <p:sp>
        <p:nvSpPr>
          <p:cNvPr id="21" name="텍스트 개체 틀 20"/>
          <p:cNvSpPr>
            <a:spLocks noGrp="1"/>
          </p:cNvSpPr>
          <p:nvPr>
            <p:ph type="body" sz="quarter" idx="13" hasCustomPrompt="1"/>
          </p:nvPr>
        </p:nvSpPr>
        <p:spPr>
          <a:xfrm>
            <a:off x="690563" y="793750"/>
            <a:ext cx="3348037" cy="282575"/>
          </a:xfrm>
          <a:solidFill>
            <a:srgbClr val="33428C"/>
          </a:solidFill>
        </p:spPr>
        <p:txBody>
          <a:bodyPr lIns="108000" tIns="36000" rIns="108000">
            <a:noAutofit/>
          </a:bodyPr>
          <a:lstStyle>
            <a:lvl1pPr marL="0" indent="0" algn="dist">
              <a:buNone/>
              <a:defRPr sz="1600" spc="120" baseline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5pPr>
          </a:lstStyle>
          <a:p>
            <a:pPr lvl="0"/>
            <a:r>
              <a:rPr lang="en-US" altLang="ko-KR" dirty="0"/>
              <a:t>sub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2736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bg>
      <p:bgPr>
        <a:solidFill>
          <a:srgbClr val="2328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문서 7"/>
          <p:cNvSpPr/>
          <p:nvPr userDrawn="1"/>
        </p:nvSpPr>
        <p:spPr>
          <a:xfrm>
            <a:off x="0" y="-1"/>
            <a:ext cx="12192000" cy="1305007"/>
          </a:xfrm>
          <a:prstGeom prst="flowChartDocument">
            <a:avLst/>
          </a:prstGeom>
          <a:gradFill>
            <a:gsLst>
              <a:gs pos="0">
                <a:srgbClr val="D6DCEC"/>
              </a:gs>
              <a:gs pos="100000">
                <a:srgbClr val="D6DCEC">
                  <a:alpha val="80000"/>
                </a:srgbClr>
              </a:gs>
            </a:gsLst>
            <a:lin ang="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0276" y="164621"/>
            <a:ext cx="2095500" cy="402336"/>
          </a:xfrm>
          <a:prstGeom prst="rect">
            <a:avLst/>
          </a:prstGeom>
        </p:spPr>
      </p:pic>
      <p:sp>
        <p:nvSpPr>
          <p:cNvPr id="9" name="제목 8"/>
          <p:cNvSpPr>
            <a:spLocks noGrp="1"/>
          </p:cNvSpPr>
          <p:nvPr>
            <p:ph type="title" hasCustomPrompt="1"/>
          </p:nvPr>
        </p:nvSpPr>
        <p:spPr>
          <a:xfrm>
            <a:off x="690947" y="260350"/>
            <a:ext cx="7814878" cy="533243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0">
                <a:solidFill>
                  <a:srgbClr val="23286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4400" b="1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32868"/>
                </a:solidFill>
                <a:effectLst/>
                <a:uLnTx/>
                <a:uFillTx/>
                <a:latin typeface="나눔스퀘어 ExtraBold"/>
                <a:cs typeface="+mj-cs"/>
              </a:rPr>
              <a:t>title</a:t>
            </a:r>
            <a:endParaRPr kumimoji="0" lang="ko-KR" altLang="en-US" sz="4400" b="1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232868"/>
              </a:solidFill>
              <a:effectLst/>
              <a:uLnTx/>
              <a:uFillTx/>
              <a:latin typeface="나눔스퀘어 ExtraBold"/>
              <a:cs typeface="+mj-cs"/>
            </a:endParaRPr>
          </a:p>
        </p:txBody>
      </p:sp>
      <p:sp>
        <p:nvSpPr>
          <p:cNvPr id="21" name="텍스트 개체 틀 20"/>
          <p:cNvSpPr>
            <a:spLocks noGrp="1"/>
          </p:cNvSpPr>
          <p:nvPr>
            <p:ph type="body" sz="quarter" idx="13" hasCustomPrompt="1"/>
          </p:nvPr>
        </p:nvSpPr>
        <p:spPr>
          <a:xfrm>
            <a:off x="690563" y="793750"/>
            <a:ext cx="2681287" cy="282575"/>
          </a:xfrm>
          <a:solidFill>
            <a:srgbClr val="33428C"/>
          </a:solidFill>
        </p:spPr>
        <p:txBody>
          <a:bodyPr>
            <a:noAutofit/>
          </a:bodyPr>
          <a:lstStyle>
            <a:lvl1pPr marL="0" indent="0">
              <a:buNone/>
              <a:defRPr sz="1600" spc="120" baseline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5pPr>
          </a:lstStyle>
          <a:p>
            <a:pPr lvl="0"/>
            <a:r>
              <a:rPr lang="en-US" altLang="ko-KR" dirty="0"/>
              <a:t>sub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7275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C3622-911D-43C9-9E3E-74115C4A7E9E}" type="datetime1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1589A-D9C4-4988-8BA8-A3A13191CFF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25400" y="-469900"/>
            <a:ext cx="406400" cy="406400"/>
          </a:xfrm>
          <a:prstGeom prst="rect">
            <a:avLst/>
          </a:prstGeom>
          <a:solidFill>
            <a:srgbClr val="232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533400" y="-469900"/>
            <a:ext cx="406400" cy="406400"/>
          </a:xfrm>
          <a:prstGeom prst="rect">
            <a:avLst/>
          </a:prstGeom>
          <a:solidFill>
            <a:srgbClr val="334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1028700" y="-469900"/>
            <a:ext cx="406400" cy="406400"/>
          </a:xfrm>
          <a:prstGeom prst="rect">
            <a:avLst/>
          </a:prstGeom>
          <a:solidFill>
            <a:srgbClr val="D6D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1549400" y="-469900"/>
            <a:ext cx="406400" cy="406400"/>
          </a:xfrm>
          <a:prstGeom prst="rect">
            <a:avLst/>
          </a:prstGeom>
          <a:solidFill>
            <a:srgbClr val="EF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851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8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63" r:id="rId9"/>
    <p:sldLayoutId id="2147483669" r:id="rId10"/>
    <p:sldLayoutId id="2147483664" r:id="rId11"/>
    <p:sldLayoutId id="2147483660" r:id="rId12"/>
    <p:sldLayoutId id="2147483671" r:id="rId13"/>
    <p:sldLayoutId id="2147483661" r:id="rId14"/>
    <p:sldLayoutId id="2147483670" r:id="rId15"/>
    <p:sldLayoutId id="2147483665" r:id="rId16"/>
    <p:sldLayoutId id="2147483658" r:id="rId17"/>
    <p:sldLayoutId id="2147483656" r:id="rId18"/>
    <p:sldLayoutId id="2147483657" r:id="rId19"/>
    <p:sldLayoutId id="2147483659" r:id="rId20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png"/><Relationship Id="rId18" Type="http://schemas.microsoft.com/office/2007/relationships/hdphoto" Target="../media/hdphoto9.wdp"/><Relationship Id="rId3" Type="http://schemas.microsoft.com/office/2007/relationships/hdphoto" Target="../media/hdphoto2.wdp"/><Relationship Id="rId21" Type="http://schemas.openxmlformats.org/officeDocument/2006/relationships/image" Target="../media/image25.png"/><Relationship Id="rId7" Type="http://schemas.microsoft.com/office/2007/relationships/hdphoto" Target="../media/hdphoto4.wdp"/><Relationship Id="rId12" Type="http://schemas.microsoft.com/office/2007/relationships/hdphoto" Target="../media/hdphoto6.wdp"/><Relationship Id="rId17" Type="http://schemas.openxmlformats.org/officeDocument/2006/relationships/image" Target="../media/image23.png"/><Relationship Id="rId2" Type="http://schemas.openxmlformats.org/officeDocument/2006/relationships/image" Target="../media/image15.png"/><Relationship Id="rId16" Type="http://schemas.microsoft.com/office/2007/relationships/hdphoto" Target="../media/hdphoto8.wdp"/><Relationship Id="rId20" Type="http://schemas.microsoft.com/office/2007/relationships/hdphoto" Target="../media/hdphoto10.wdp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24" Type="http://schemas.microsoft.com/office/2007/relationships/hdphoto" Target="../media/hdphoto12.wdp"/><Relationship Id="rId5" Type="http://schemas.microsoft.com/office/2007/relationships/hdphoto" Target="../media/hdphoto3.wdp"/><Relationship Id="rId15" Type="http://schemas.openxmlformats.org/officeDocument/2006/relationships/image" Target="../media/image22.png"/><Relationship Id="rId23" Type="http://schemas.openxmlformats.org/officeDocument/2006/relationships/image" Target="../media/image26.png"/><Relationship Id="rId10" Type="http://schemas.openxmlformats.org/officeDocument/2006/relationships/image" Target="../media/image19.png"/><Relationship Id="rId19" Type="http://schemas.openxmlformats.org/officeDocument/2006/relationships/image" Target="../media/image24.png"/><Relationship Id="rId4" Type="http://schemas.openxmlformats.org/officeDocument/2006/relationships/image" Target="../media/image16.png"/><Relationship Id="rId9" Type="http://schemas.microsoft.com/office/2007/relationships/hdphoto" Target="../media/hdphoto5.wdp"/><Relationship Id="rId14" Type="http://schemas.microsoft.com/office/2007/relationships/hdphoto" Target="../media/hdphoto7.wdp"/><Relationship Id="rId22" Type="http://schemas.microsoft.com/office/2007/relationships/hdphoto" Target="../media/hdphoto11.wd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AL_QmNoFBZkaxHROg6dg5ZO6J4O2qAXVyABB1YeLS1U/edit#gid=668695331" TargetMode="External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eJooLim/PPT.gi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008774-FCEA-4C57-AED2-A894D844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9A29E4-C2AB-4266-B725-5E929D604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pc="300"/>
              <a:t>김진희 </a:t>
            </a:r>
            <a:r>
              <a:rPr lang="en-US" altLang="ko-KR" spc="300"/>
              <a:t>/ </a:t>
            </a:r>
            <a:r>
              <a:rPr lang="ko-KR" altLang="en-US" spc="300"/>
              <a:t>박민정 </a:t>
            </a:r>
            <a:r>
              <a:rPr lang="en-US" altLang="ko-KR" spc="300"/>
              <a:t>/ </a:t>
            </a:r>
            <a:r>
              <a:rPr lang="ko-KR" altLang="en-US" spc="300"/>
              <a:t>윤가희 </a:t>
            </a:r>
            <a:r>
              <a:rPr lang="en-US" altLang="ko-KR" spc="300"/>
              <a:t>/ </a:t>
            </a:r>
            <a:r>
              <a:rPr lang="ko-KR" altLang="en-US" spc="300"/>
              <a:t>임태주</a:t>
            </a:r>
            <a:endParaRPr lang="ko-KR" altLang="en-US" spc="300" dirty="0"/>
          </a:p>
        </p:txBody>
      </p:sp>
    </p:spTree>
    <p:extLst>
      <p:ext uri="{BB962C8B-B14F-4D97-AF65-F5344CB8AC3E}">
        <p14:creationId xmlns:p14="http://schemas.microsoft.com/office/powerpoint/2010/main" val="3787724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10</a:t>
            </a:fld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949882"/>
              </p:ext>
            </p:extLst>
          </p:nvPr>
        </p:nvGraphicFramePr>
        <p:xfrm>
          <a:off x="1930400" y="1403271"/>
          <a:ext cx="8331200" cy="3429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503">
                  <a:extLst>
                    <a:ext uri="{9D8B030D-6E8A-4147-A177-3AD203B41FA5}">
                      <a16:colId xmlns:a16="http://schemas.microsoft.com/office/drawing/2014/main" val="793148813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141156966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4192322075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363277371"/>
                    </a:ext>
                  </a:extLst>
                </a:gridCol>
                <a:gridCol w="353503">
                  <a:extLst>
                    <a:ext uri="{9D8B030D-6E8A-4147-A177-3AD203B41FA5}">
                      <a16:colId xmlns:a16="http://schemas.microsoft.com/office/drawing/2014/main" val="396028538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3573618347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097493185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2370345627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데이터베이스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erp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작성자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김진희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033249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workcenter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작성일자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2020.12.28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23780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워크센터정보 관리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612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한글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영문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길이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NN 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기본값 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843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wc_id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auto_increment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724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워크센터 이름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wc_name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5137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용도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wc_usage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7795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면적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wc_area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28328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층 수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wc_floor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5083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우편번호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wc_post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765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소재지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wc_address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8237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계약시작일자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wc_contractFromDate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76158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계약만료일자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wc_contractToDate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0174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계약서 저장경로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wc_contract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467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사원정보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참조키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emp_id_fk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16855"/>
                  </a:ext>
                </a:extLst>
              </a:tr>
            </a:tbl>
          </a:graphicData>
        </a:graphic>
      </p:graphicFrame>
      <p:sp>
        <p:nvSpPr>
          <p:cNvPr id="6" name="제목 8"/>
          <p:cNvSpPr>
            <a:spLocks noGrp="1"/>
          </p:cNvSpPr>
          <p:nvPr>
            <p:ph type="title"/>
          </p:nvPr>
        </p:nvSpPr>
        <p:spPr>
          <a:xfrm>
            <a:off x="690947" y="260350"/>
            <a:ext cx="7814878" cy="53324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데이터베이스 설계 구조</a:t>
            </a:r>
          </a:p>
        </p:txBody>
      </p:sp>
      <p:sp>
        <p:nvSpPr>
          <p:cNvPr id="7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690563" y="793750"/>
            <a:ext cx="3348037" cy="282575"/>
          </a:xfrm>
        </p:spPr>
        <p:txBody>
          <a:bodyPr/>
          <a:lstStyle/>
          <a:p>
            <a:r>
              <a:rPr lang="en-US" altLang="ko-KR" dirty="0"/>
              <a:t>3-2.</a:t>
            </a:r>
            <a:r>
              <a:rPr lang="ko-KR" altLang="en-US" dirty="0"/>
              <a:t>테이블명세서</a:t>
            </a:r>
          </a:p>
        </p:txBody>
      </p:sp>
    </p:spTree>
    <p:extLst>
      <p:ext uri="{BB962C8B-B14F-4D97-AF65-F5344CB8AC3E}">
        <p14:creationId xmlns:p14="http://schemas.microsoft.com/office/powerpoint/2010/main" val="1243467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11</a:t>
            </a:fld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606340"/>
              </p:ext>
            </p:extLst>
          </p:nvPr>
        </p:nvGraphicFramePr>
        <p:xfrm>
          <a:off x="1930400" y="1403271"/>
          <a:ext cx="8331200" cy="3429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503">
                  <a:extLst>
                    <a:ext uri="{9D8B030D-6E8A-4147-A177-3AD203B41FA5}">
                      <a16:colId xmlns:a16="http://schemas.microsoft.com/office/drawing/2014/main" val="793148813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141156966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4192322075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363277371"/>
                    </a:ext>
                  </a:extLst>
                </a:gridCol>
                <a:gridCol w="353503">
                  <a:extLst>
                    <a:ext uri="{9D8B030D-6E8A-4147-A177-3AD203B41FA5}">
                      <a16:colId xmlns:a16="http://schemas.microsoft.com/office/drawing/2014/main" val="396028538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3573618347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097493185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2370345627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데이터베이스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erp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작성자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윤가희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033249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vacation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작성일자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2020.12.28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23780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휴가신청일자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휴가종류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및 </a:t>
                      </a:r>
                      <a:r>
                        <a:rPr lang="ko-KR" alt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결재여부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관리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612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한글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영문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길이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NN 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기본값 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843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off_id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auto_increment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724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휴가시작일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off_startDate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5137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휴가종료일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off_endDate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7795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휴가일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off_date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28328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휴가일 수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off_date_cnt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DOUBLE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5083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휴가종류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off_type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765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결재여부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off_confirm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8237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문서번호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off_doc_num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'V'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휴가일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emp_id_fkYYYYMMDD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시작일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76158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연차신청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off_regdate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DATE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0174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결재완료일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off_confirm_date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DATE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467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사원정보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참조키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emp_id_fk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16855"/>
                  </a:ext>
                </a:extLst>
              </a:tr>
            </a:tbl>
          </a:graphicData>
        </a:graphic>
      </p:graphicFrame>
      <p:sp>
        <p:nvSpPr>
          <p:cNvPr id="8" name="제목 8"/>
          <p:cNvSpPr>
            <a:spLocks noGrp="1"/>
          </p:cNvSpPr>
          <p:nvPr>
            <p:ph type="title"/>
          </p:nvPr>
        </p:nvSpPr>
        <p:spPr>
          <a:xfrm>
            <a:off x="690947" y="260350"/>
            <a:ext cx="7814878" cy="53324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데이터베이스 설계 구조</a:t>
            </a:r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690563" y="793750"/>
            <a:ext cx="3348037" cy="282575"/>
          </a:xfrm>
        </p:spPr>
        <p:txBody>
          <a:bodyPr/>
          <a:lstStyle/>
          <a:p>
            <a:r>
              <a:rPr lang="en-US" altLang="ko-KR" dirty="0"/>
              <a:t>3-2.</a:t>
            </a:r>
            <a:r>
              <a:rPr lang="ko-KR" altLang="en-US" dirty="0"/>
              <a:t>테이블명세서</a:t>
            </a:r>
          </a:p>
        </p:txBody>
      </p:sp>
    </p:spTree>
    <p:extLst>
      <p:ext uri="{BB962C8B-B14F-4D97-AF65-F5344CB8AC3E}">
        <p14:creationId xmlns:p14="http://schemas.microsoft.com/office/powerpoint/2010/main" val="3778621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12</a:t>
            </a:fld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393725"/>
              </p:ext>
            </p:extLst>
          </p:nvPr>
        </p:nvGraphicFramePr>
        <p:xfrm>
          <a:off x="1930400" y="1403271"/>
          <a:ext cx="8331200" cy="5029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503">
                  <a:extLst>
                    <a:ext uri="{9D8B030D-6E8A-4147-A177-3AD203B41FA5}">
                      <a16:colId xmlns:a16="http://schemas.microsoft.com/office/drawing/2014/main" val="793148813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141156966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4192322075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363277371"/>
                    </a:ext>
                  </a:extLst>
                </a:gridCol>
                <a:gridCol w="353503">
                  <a:extLst>
                    <a:ext uri="{9D8B030D-6E8A-4147-A177-3AD203B41FA5}">
                      <a16:colId xmlns:a16="http://schemas.microsoft.com/office/drawing/2014/main" val="396028538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3573618347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097493185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2370345627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데이터베이스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erp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작성자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박민정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033249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salary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작성일자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2020.12.20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23780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월별 지급급여정보 저장 및 관리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612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한글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영문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길이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NN 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기본값 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843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sform_id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auto_increment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724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지급월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salary_date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5137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급여지급당시 직급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emp_position_fk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7795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급여지급당시 호봉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emp_step_fk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28328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급여지급당시 부서장여부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emp_headcheck_fk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5083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초과근무수당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salary_overtime_pay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765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식대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salary_food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8237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비과세항목 소계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salary_nontax_totalcost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76158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급여지급당시 기본급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salary_pay_fk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0174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급여지급당시 실 수령액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net_pay_fk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467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급여지급당시 국민연금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salary_nps_fk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168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급여지급당시 건강보험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salary_h_insurance_fk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3696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급여지급당시 장기요양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salary_care_fk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6900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급여지급당시 고용보험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salary_e_insurance_fk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4827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급여지급당시 소득세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salary_income_fk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8640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급여지급당시 지방소득세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salary_i_income_fk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8179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급여지급당시 공제액 소계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salary_totalcost_fk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1924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사원정보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참조키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emp_id_fk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060991"/>
                  </a:ext>
                </a:extLst>
              </a:tr>
            </a:tbl>
          </a:graphicData>
        </a:graphic>
      </p:graphicFrame>
      <p:sp>
        <p:nvSpPr>
          <p:cNvPr id="6" name="제목 8"/>
          <p:cNvSpPr>
            <a:spLocks noGrp="1"/>
          </p:cNvSpPr>
          <p:nvPr>
            <p:ph type="title"/>
          </p:nvPr>
        </p:nvSpPr>
        <p:spPr>
          <a:xfrm>
            <a:off x="690947" y="260350"/>
            <a:ext cx="7814878" cy="53324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데이터베이스 설계 구조</a:t>
            </a:r>
          </a:p>
        </p:txBody>
      </p:sp>
      <p:sp>
        <p:nvSpPr>
          <p:cNvPr id="7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690563" y="793750"/>
            <a:ext cx="3348037" cy="282575"/>
          </a:xfrm>
        </p:spPr>
        <p:txBody>
          <a:bodyPr/>
          <a:lstStyle/>
          <a:p>
            <a:r>
              <a:rPr lang="en-US" altLang="ko-KR" dirty="0"/>
              <a:t>3-2.</a:t>
            </a:r>
            <a:r>
              <a:rPr lang="ko-KR" altLang="en-US" dirty="0"/>
              <a:t>테이블명세서</a:t>
            </a:r>
          </a:p>
        </p:txBody>
      </p:sp>
    </p:spTree>
    <p:extLst>
      <p:ext uri="{BB962C8B-B14F-4D97-AF65-F5344CB8AC3E}">
        <p14:creationId xmlns:p14="http://schemas.microsoft.com/office/powerpoint/2010/main" val="3521948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13</a:t>
            </a:fld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758992"/>
              </p:ext>
            </p:extLst>
          </p:nvPr>
        </p:nvGraphicFramePr>
        <p:xfrm>
          <a:off x="1930400" y="1403271"/>
          <a:ext cx="8331200" cy="3200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503">
                  <a:extLst>
                    <a:ext uri="{9D8B030D-6E8A-4147-A177-3AD203B41FA5}">
                      <a16:colId xmlns:a16="http://schemas.microsoft.com/office/drawing/2014/main" val="793148813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141156966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4192322075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363277371"/>
                    </a:ext>
                  </a:extLst>
                </a:gridCol>
                <a:gridCol w="353503">
                  <a:extLst>
                    <a:ext uri="{9D8B030D-6E8A-4147-A177-3AD203B41FA5}">
                      <a16:colId xmlns:a16="http://schemas.microsoft.com/office/drawing/2014/main" val="396028538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3573618347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097493185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2370345627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데이터베이스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erp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작성자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박민정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033249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salary_calculation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작성일자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2020.12.22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23780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월급별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세금공제액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및 </a:t>
                      </a:r>
                      <a:r>
                        <a:rPr lang="ko-KR" alt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실수령액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정보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급여계산시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참고용 테이블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612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한글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영문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길이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NN 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기본값 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843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시작범위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starting_range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724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끝범위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end_range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5137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실수령액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net_pay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7795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국민연금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salary_nps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28328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건강보험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salary_h_insurance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5083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장기요양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salary_care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765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고용보험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salary_e_insurance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8237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소득세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salary_income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76158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지방소득세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salary_i_income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0174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공제액소계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salary_totalcost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46714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611177"/>
              </p:ext>
            </p:extLst>
          </p:nvPr>
        </p:nvGraphicFramePr>
        <p:xfrm>
          <a:off x="1930400" y="4746546"/>
          <a:ext cx="8331200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503">
                  <a:extLst>
                    <a:ext uri="{9D8B030D-6E8A-4147-A177-3AD203B41FA5}">
                      <a16:colId xmlns:a16="http://schemas.microsoft.com/office/drawing/2014/main" val="793148813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141156966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4192322075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363277371"/>
                    </a:ext>
                  </a:extLst>
                </a:gridCol>
                <a:gridCol w="353503">
                  <a:extLst>
                    <a:ext uri="{9D8B030D-6E8A-4147-A177-3AD203B41FA5}">
                      <a16:colId xmlns:a16="http://schemas.microsoft.com/office/drawing/2014/main" val="396028538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3573618347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097493185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2370345627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데이터베이스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erp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작성자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박민정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033249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salary_base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작성일자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2020.12.21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23780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직급별 기본급 정보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급여계산시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참고용 테이블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612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한글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영문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길이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NN 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기본값 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843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기본급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salary_pay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724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직책코드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참조키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position_code_fk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513768"/>
                  </a:ext>
                </a:extLst>
              </a:tr>
            </a:tbl>
          </a:graphicData>
        </a:graphic>
      </p:graphicFrame>
      <p:sp>
        <p:nvSpPr>
          <p:cNvPr id="8" name="제목 8"/>
          <p:cNvSpPr>
            <a:spLocks noGrp="1"/>
          </p:cNvSpPr>
          <p:nvPr>
            <p:ph type="title"/>
          </p:nvPr>
        </p:nvSpPr>
        <p:spPr>
          <a:xfrm>
            <a:off x="690947" y="260350"/>
            <a:ext cx="7814878" cy="53324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데이터베이스 설계 구조</a:t>
            </a:r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690563" y="793750"/>
            <a:ext cx="3348037" cy="282575"/>
          </a:xfrm>
        </p:spPr>
        <p:txBody>
          <a:bodyPr/>
          <a:lstStyle/>
          <a:p>
            <a:r>
              <a:rPr lang="en-US" altLang="ko-KR" dirty="0"/>
              <a:t>3-2.</a:t>
            </a:r>
            <a:r>
              <a:rPr lang="ko-KR" altLang="en-US" dirty="0"/>
              <a:t>테이블명세서</a:t>
            </a:r>
          </a:p>
        </p:txBody>
      </p:sp>
    </p:spTree>
    <p:extLst>
      <p:ext uri="{BB962C8B-B14F-4D97-AF65-F5344CB8AC3E}">
        <p14:creationId xmlns:p14="http://schemas.microsoft.com/office/powerpoint/2010/main" val="3817448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14</a:t>
            </a:fld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60988"/>
              </p:ext>
            </p:extLst>
          </p:nvPr>
        </p:nvGraphicFramePr>
        <p:xfrm>
          <a:off x="1930400" y="1403271"/>
          <a:ext cx="8331200" cy="457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503">
                  <a:extLst>
                    <a:ext uri="{9D8B030D-6E8A-4147-A177-3AD203B41FA5}">
                      <a16:colId xmlns:a16="http://schemas.microsoft.com/office/drawing/2014/main" val="793148813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141156966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4192322075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363277371"/>
                    </a:ext>
                  </a:extLst>
                </a:gridCol>
                <a:gridCol w="353503">
                  <a:extLst>
                    <a:ext uri="{9D8B030D-6E8A-4147-A177-3AD203B41FA5}">
                      <a16:colId xmlns:a16="http://schemas.microsoft.com/office/drawing/2014/main" val="396028538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3573618347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097493185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2370345627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데이터베이스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erp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작성자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임태주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033249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product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작성일자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2020.12.11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23780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제품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원자재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상품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비품정보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입력 및 관리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612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한글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영문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길이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NN 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기본값 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843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p_id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auto_increment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724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대분류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p_type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5137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품목명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p_name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7795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품목코드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p_code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28328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제조사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p_brand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5083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품목그룹명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p_group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765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품목모델번호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p_modelnum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8237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기준단위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p_unit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76158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규격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p_size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0174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통화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p_currency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467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입고단가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p_buy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168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판매단가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p_sell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3696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부가세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p_tax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6900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부가세적용여부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p_taxuse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8179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p_note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1924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거래처정보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참조키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account_id_fk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060991"/>
                  </a:ext>
                </a:extLst>
              </a:tr>
            </a:tbl>
          </a:graphicData>
        </a:graphic>
      </p:graphicFrame>
      <p:sp>
        <p:nvSpPr>
          <p:cNvPr id="6" name="제목 8"/>
          <p:cNvSpPr>
            <a:spLocks noGrp="1"/>
          </p:cNvSpPr>
          <p:nvPr>
            <p:ph type="title"/>
          </p:nvPr>
        </p:nvSpPr>
        <p:spPr>
          <a:xfrm>
            <a:off x="690947" y="260350"/>
            <a:ext cx="7814878" cy="53324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데이터베이스 설계 구조</a:t>
            </a:r>
          </a:p>
        </p:txBody>
      </p:sp>
      <p:sp>
        <p:nvSpPr>
          <p:cNvPr id="7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690563" y="793750"/>
            <a:ext cx="3348037" cy="282575"/>
          </a:xfrm>
        </p:spPr>
        <p:txBody>
          <a:bodyPr/>
          <a:lstStyle/>
          <a:p>
            <a:r>
              <a:rPr lang="en-US" altLang="ko-KR" dirty="0"/>
              <a:t>3-2.</a:t>
            </a:r>
            <a:r>
              <a:rPr lang="ko-KR" altLang="en-US" dirty="0"/>
              <a:t>테이블명세서</a:t>
            </a:r>
          </a:p>
        </p:txBody>
      </p:sp>
    </p:spTree>
    <p:extLst>
      <p:ext uri="{BB962C8B-B14F-4D97-AF65-F5344CB8AC3E}">
        <p14:creationId xmlns:p14="http://schemas.microsoft.com/office/powerpoint/2010/main" val="375435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15</a:t>
            </a:fld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054621"/>
              </p:ext>
            </p:extLst>
          </p:nvPr>
        </p:nvGraphicFramePr>
        <p:xfrm>
          <a:off x="1930400" y="1403271"/>
          <a:ext cx="8331200" cy="4800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503">
                  <a:extLst>
                    <a:ext uri="{9D8B030D-6E8A-4147-A177-3AD203B41FA5}">
                      <a16:colId xmlns:a16="http://schemas.microsoft.com/office/drawing/2014/main" val="793148813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141156966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4192322075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363277371"/>
                    </a:ext>
                  </a:extLst>
                </a:gridCol>
                <a:gridCol w="353503">
                  <a:extLst>
                    <a:ext uri="{9D8B030D-6E8A-4147-A177-3AD203B41FA5}">
                      <a16:colId xmlns:a16="http://schemas.microsoft.com/office/drawing/2014/main" val="396028538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3573618347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097493185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2370345627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데이터베이스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erp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작성자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임태주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033249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produce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작성일자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2020.12.25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23780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계약서목록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.</a:t>
                      </a:r>
                      <a:r>
                        <a:rPr lang="en-US" altLang="ko-KR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jsp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-&gt;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생산등록버튼을 누르면 제품이 </a:t>
                      </a:r>
                      <a:r>
                        <a:rPr lang="ko-KR" alt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생산등록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테이블에 입력됨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612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한글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영문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길이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NN 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기본값 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843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prod_id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auto_increment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724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생산코드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참조키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prod_doc_num_fk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5137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공정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1(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PASS/FAIL)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prod_process1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7795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공정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2(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PASS/FAIL)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prod_process2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28328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공정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3(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PASS/FAIL)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prod_process3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5083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공정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4(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PASS/FAIL)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prod_process4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765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공정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5(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PASS/FAIL)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prod_process5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8237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공정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공정명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prod_process_name1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76158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공정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공정명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prod_process_name2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0174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공정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공정명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prod_process_name3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467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공정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공정명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prod_process_name4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168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공정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공정명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prod_process_name5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3696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공정의 개수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prod_process_cnt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6900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제품명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prod_p_name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8179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prod_p_unit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1924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수량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prod_p_amount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7577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출고여부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prod_release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060991"/>
                  </a:ext>
                </a:extLst>
              </a:tr>
            </a:tbl>
          </a:graphicData>
        </a:graphic>
      </p:graphicFrame>
      <p:sp>
        <p:nvSpPr>
          <p:cNvPr id="6" name="제목 8"/>
          <p:cNvSpPr>
            <a:spLocks noGrp="1"/>
          </p:cNvSpPr>
          <p:nvPr>
            <p:ph type="title"/>
          </p:nvPr>
        </p:nvSpPr>
        <p:spPr>
          <a:xfrm>
            <a:off x="690947" y="260350"/>
            <a:ext cx="7814878" cy="53324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데이터베이스 설계 구조</a:t>
            </a:r>
          </a:p>
        </p:txBody>
      </p:sp>
      <p:sp>
        <p:nvSpPr>
          <p:cNvPr id="7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690563" y="793750"/>
            <a:ext cx="3348037" cy="282575"/>
          </a:xfrm>
        </p:spPr>
        <p:txBody>
          <a:bodyPr/>
          <a:lstStyle/>
          <a:p>
            <a:r>
              <a:rPr lang="en-US" altLang="ko-KR" dirty="0"/>
              <a:t>3-2.</a:t>
            </a:r>
            <a:r>
              <a:rPr lang="ko-KR" altLang="en-US" dirty="0"/>
              <a:t>테이블명세서</a:t>
            </a:r>
          </a:p>
        </p:txBody>
      </p:sp>
    </p:spTree>
    <p:extLst>
      <p:ext uri="{BB962C8B-B14F-4D97-AF65-F5344CB8AC3E}">
        <p14:creationId xmlns:p14="http://schemas.microsoft.com/office/powerpoint/2010/main" val="338709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16</a:t>
            </a:fld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846642"/>
              </p:ext>
            </p:extLst>
          </p:nvPr>
        </p:nvGraphicFramePr>
        <p:xfrm>
          <a:off x="1930400" y="1403271"/>
          <a:ext cx="8331200" cy="274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503">
                  <a:extLst>
                    <a:ext uri="{9D8B030D-6E8A-4147-A177-3AD203B41FA5}">
                      <a16:colId xmlns:a16="http://schemas.microsoft.com/office/drawing/2014/main" val="793148813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141156966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4192322075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363277371"/>
                    </a:ext>
                  </a:extLst>
                </a:gridCol>
                <a:gridCol w="353503">
                  <a:extLst>
                    <a:ext uri="{9D8B030D-6E8A-4147-A177-3AD203B41FA5}">
                      <a16:colId xmlns:a16="http://schemas.microsoft.com/office/drawing/2014/main" val="396028538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3573618347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097493185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2370345627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데이터베이스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erp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작성자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임태주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033249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process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작성일자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2020.12.18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23780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제품별 </a:t>
                      </a:r>
                      <a:r>
                        <a:rPr lang="ko-KR" alt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소요공정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입력 및 관리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612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한글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영문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길이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NN 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기본값 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843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proc_id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auto_increment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724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공정순서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proc_seq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내림차순 정렬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3696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공정이름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proc_name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6900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작업인원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proc_workers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8179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작업시간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proc_working_time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8739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제품정보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참조키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p_id_fk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1924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워크센터정보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참조키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pm_id_fk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7577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담당자정보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참조키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emp_id_fk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060991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259177"/>
              </p:ext>
            </p:extLst>
          </p:nvPr>
        </p:nvGraphicFramePr>
        <p:xfrm>
          <a:off x="1930400" y="4304413"/>
          <a:ext cx="8331200" cy="1600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503">
                  <a:extLst>
                    <a:ext uri="{9D8B030D-6E8A-4147-A177-3AD203B41FA5}">
                      <a16:colId xmlns:a16="http://schemas.microsoft.com/office/drawing/2014/main" val="793148813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141156966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4192322075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363277371"/>
                    </a:ext>
                  </a:extLst>
                </a:gridCol>
                <a:gridCol w="353503">
                  <a:extLst>
                    <a:ext uri="{9D8B030D-6E8A-4147-A177-3AD203B41FA5}">
                      <a16:colId xmlns:a16="http://schemas.microsoft.com/office/drawing/2014/main" val="396028538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3573618347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097493185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2370345627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데이터베이스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erp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작성자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임태주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033249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process_mtr</a:t>
                      </a:r>
                      <a:endParaRPr lang="en-US" sz="1000" u="none" strike="noStrike" dirty="0"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작성일자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2020.12.18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23780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제품별 </a:t>
                      </a:r>
                      <a:r>
                        <a:rPr lang="ko-KR" alt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소요자재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(BOM)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입력 및 관리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612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한글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영문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길이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NN 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기본값 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843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수량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pm_amount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724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제품정보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참조키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p_id_fk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3696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C3CB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원자재정보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참조키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pm_id_fk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690024"/>
                  </a:ext>
                </a:extLst>
              </a:tr>
            </a:tbl>
          </a:graphicData>
        </a:graphic>
      </p:graphicFrame>
      <p:sp>
        <p:nvSpPr>
          <p:cNvPr id="8" name="제목 8"/>
          <p:cNvSpPr>
            <a:spLocks noGrp="1"/>
          </p:cNvSpPr>
          <p:nvPr>
            <p:ph type="title"/>
          </p:nvPr>
        </p:nvSpPr>
        <p:spPr>
          <a:xfrm>
            <a:off x="690947" y="260350"/>
            <a:ext cx="7814878" cy="53324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데이터베이스 설계 구조</a:t>
            </a:r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690563" y="793750"/>
            <a:ext cx="3348037" cy="282575"/>
          </a:xfrm>
        </p:spPr>
        <p:txBody>
          <a:bodyPr/>
          <a:lstStyle/>
          <a:p>
            <a:r>
              <a:rPr lang="en-US" altLang="ko-KR" dirty="0"/>
              <a:t>3-2.</a:t>
            </a:r>
            <a:r>
              <a:rPr lang="ko-KR" altLang="en-US" dirty="0"/>
              <a:t>테이블명세서</a:t>
            </a:r>
          </a:p>
        </p:txBody>
      </p:sp>
    </p:spTree>
    <p:extLst>
      <p:ext uri="{BB962C8B-B14F-4D97-AF65-F5344CB8AC3E}">
        <p14:creationId xmlns:p14="http://schemas.microsoft.com/office/powerpoint/2010/main" val="3073497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17</a:t>
            </a:fld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938040"/>
              </p:ext>
            </p:extLst>
          </p:nvPr>
        </p:nvGraphicFramePr>
        <p:xfrm>
          <a:off x="1930400" y="1403271"/>
          <a:ext cx="8331200" cy="457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503">
                  <a:extLst>
                    <a:ext uri="{9D8B030D-6E8A-4147-A177-3AD203B41FA5}">
                      <a16:colId xmlns:a16="http://schemas.microsoft.com/office/drawing/2014/main" val="793148813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141156966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4192322075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363277371"/>
                    </a:ext>
                  </a:extLst>
                </a:gridCol>
                <a:gridCol w="353503">
                  <a:extLst>
                    <a:ext uri="{9D8B030D-6E8A-4147-A177-3AD203B41FA5}">
                      <a16:colId xmlns:a16="http://schemas.microsoft.com/office/drawing/2014/main" val="396028538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3573618347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097493185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2370345627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데이터베이스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erp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작성자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윤가희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033249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order_buy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작성일자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2020.12.14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23780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부서별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월별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구매요청서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작성정보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입력 및 관리</a:t>
                      </a:r>
                    </a:p>
                  </a:txBody>
                  <a:tcPr marL="14287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612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한글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영문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길이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NN 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기본값 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843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order_id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auto_increment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724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부서명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order_emp_team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5137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사원명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order_emp_name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7795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작성일자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order_date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28328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품명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order_p_name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5083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수량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order_p_amount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765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규격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order_p_unit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8237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order_p_buy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76158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금액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order_total_price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0174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용도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order_purpose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467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문서번호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order_doc_num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부서코드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_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YYYY_MM_buy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168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제목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order_subject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3696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결재여부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order_confirm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6900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결재일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order_confirm_date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1924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작성자정보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참조키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order_sender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7577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수신자정보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참조키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order_receiver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060991"/>
                  </a:ext>
                </a:extLst>
              </a:tr>
            </a:tbl>
          </a:graphicData>
        </a:graphic>
      </p:graphicFrame>
      <p:sp>
        <p:nvSpPr>
          <p:cNvPr id="6" name="제목 8"/>
          <p:cNvSpPr>
            <a:spLocks noGrp="1"/>
          </p:cNvSpPr>
          <p:nvPr>
            <p:ph type="title"/>
          </p:nvPr>
        </p:nvSpPr>
        <p:spPr>
          <a:xfrm>
            <a:off x="690947" y="260350"/>
            <a:ext cx="7814878" cy="53324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데이터베이스 설계 구조</a:t>
            </a:r>
          </a:p>
        </p:txBody>
      </p:sp>
      <p:sp>
        <p:nvSpPr>
          <p:cNvPr id="7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690563" y="793750"/>
            <a:ext cx="3348037" cy="282575"/>
          </a:xfrm>
        </p:spPr>
        <p:txBody>
          <a:bodyPr/>
          <a:lstStyle/>
          <a:p>
            <a:r>
              <a:rPr lang="en-US" altLang="ko-KR" dirty="0"/>
              <a:t>3-2.</a:t>
            </a:r>
            <a:r>
              <a:rPr lang="ko-KR" altLang="en-US" dirty="0"/>
              <a:t>테이블명세서</a:t>
            </a:r>
          </a:p>
        </p:txBody>
      </p:sp>
    </p:spTree>
    <p:extLst>
      <p:ext uri="{BB962C8B-B14F-4D97-AF65-F5344CB8AC3E}">
        <p14:creationId xmlns:p14="http://schemas.microsoft.com/office/powerpoint/2010/main" val="1706562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18</a:t>
            </a:fld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176299"/>
              </p:ext>
            </p:extLst>
          </p:nvPr>
        </p:nvGraphicFramePr>
        <p:xfrm>
          <a:off x="1930400" y="1403271"/>
          <a:ext cx="8331200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503">
                  <a:extLst>
                    <a:ext uri="{9D8B030D-6E8A-4147-A177-3AD203B41FA5}">
                      <a16:colId xmlns:a16="http://schemas.microsoft.com/office/drawing/2014/main" val="793148813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141156966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4192322075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363277371"/>
                    </a:ext>
                  </a:extLst>
                </a:gridCol>
                <a:gridCol w="353503">
                  <a:extLst>
                    <a:ext uri="{9D8B030D-6E8A-4147-A177-3AD203B41FA5}">
                      <a16:colId xmlns:a16="http://schemas.microsoft.com/office/drawing/2014/main" val="396028538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3573618347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097493185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2370345627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데이터베이스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erp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작성자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윤가희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033249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position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작성일자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2020.12.03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23780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회사 내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직책정보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입력 및 관리</a:t>
                      </a:r>
                    </a:p>
                  </a:txBody>
                  <a:tcPr marL="14287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612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한글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영문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길이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NN 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KEY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기본값 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843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직책코드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position_code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724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직책명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position_name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060991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171777"/>
              </p:ext>
            </p:extLst>
          </p:nvPr>
        </p:nvGraphicFramePr>
        <p:xfrm>
          <a:off x="1930400" y="2936968"/>
          <a:ext cx="8331200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503">
                  <a:extLst>
                    <a:ext uri="{9D8B030D-6E8A-4147-A177-3AD203B41FA5}">
                      <a16:colId xmlns:a16="http://schemas.microsoft.com/office/drawing/2014/main" val="793148813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141156966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4192322075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363277371"/>
                    </a:ext>
                  </a:extLst>
                </a:gridCol>
                <a:gridCol w="353503">
                  <a:extLst>
                    <a:ext uri="{9D8B030D-6E8A-4147-A177-3AD203B41FA5}">
                      <a16:colId xmlns:a16="http://schemas.microsoft.com/office/drawing/2014/main" val="396028538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3573618347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097493185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2370345627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데이터베이스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erp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작성자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윤가희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033249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department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작성일자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2020.12.03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23780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부서정보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612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한글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영문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길이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NN 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기본값 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843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부서코드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depart_code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724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부서 이름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depart_name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060991"/>
                  </a:ext>
                </a:extLst>
              </a:tr>
            </a:tbl>
          </a:graphicData>
        </a:graphic>
      </p:graphicFrame>
      <p:sp>
        <p:nvSpPr>
          <p:cNvPr id="8" name="제목 8"/>
          <p:cNvSpPr>
            <a:spLocks noGrp="1"/>
          </p:cNvSpPr>
          <p:nvPr>
            <p:ph type="title"/>
          </p:nvPr>
        </p:nvSpPr>
        <p:spPr>
          <a:xfrm>
            <a:off x="690947" y="260350"/>
            <a:ext cx="7814878" cy="53324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데이터베이스 설계 구조</a:t>
            </a:r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690563" y="793750"/>
            <a:ext cx="3348037" cy="282575"/>
          </a:xfrm>
        </p:spPr>
        <p:txBody>
          <a:bodyPr/>
          <a:lstStyle/>
          <a:p>
            <a:r>
              <a:rPr lang="en-US" altLang="ko-KR" dirty="0"/>
              <a:t>3-2.</a:t>
            </a:r>
            <a:r>
              <a:rPr lang="ko-KR" altLang="en-US" dirty="0"/>
              <a:t>테이블명세서</a:t>
            </a:r>
          </a:p>
        </p:txBody>
      </p:sp>
    </p:spTree>
    <p:extLst>
      <p:ext uri="{BB962C8B-B14F-4D97-AF65-F5344CB8AC3E}">
        <p14:creationId xmlns:p14="http://schemas.microsoft.com/office/powerpoint/2010/main" val="2748263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19</a:t>
            </a:fld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29742"/>
              </p:ext>
            </p:extLst>
          </p:nvPr>
        </p:nvGraphicFramePr>
        <p:xfrm>
          <a:off x="1930400" y="1403271"/>
          <a:ext cx="8331200" cy="2971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503">
                  <a:extLst>
                    <a:ext uri="{9D8B030D-6E8A-4147-A177-3AD203B41FA5}">
                      <a16:colId xmlns:a16="http://schemas.microsoft.com/office/drawing/2014/main" val="793148813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141156966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4192322075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363277371"/>
                    </a:ext>
                  </a:extLst>
                </a:gridCol>
                <a:gridCol w="353503">
                  <a:extLst>
                    <a:ext uri="{9D8B030D-6E8A-4147-A177-3AD203B41FA5}">
                      <a16:colId xmlns:a16="http://schemas.microsoft.com/office/drawing/2014/main" val="396028538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3573618347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097493185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2370345627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데이터베이스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erp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작성자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임태주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033249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msg_info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작성일자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2020.12.04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23780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사원간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주고받는 쪽지를 저장 및 관리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읽음여부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표시 및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DB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에서 삭제되지는 않음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</a:p>
                  </a:txBody>
                  <a:tcPr marL="14287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612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한글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영문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길이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NN 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기본값 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843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msg_id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auto_increment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724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받는사람정보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참조키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msg_send_id_fk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5137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보내는사람정보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참조키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msg_from_id_fk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7795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제목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msg_subject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28328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내용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msg_content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5083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보낸시간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msg_regdate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DATE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765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읽음여부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msg_confirm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8237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보낸쪽지함 삭제여부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msg_send_del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76158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받은쪽지함 삭제여부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msg_from_del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060991"/>
                  </a:ext>
                </a:extLst>
              </a:tr>
            </a:tbl>
          </a:graphicData>
        </a:graphic>
      </p:graphicFrame>
      <p:sp>
        <p:nvSpPr>
          <p:cNvPr id="6" name="제목 8"/>
          <p:cNvSpPr>
            <a:spLocks noGrp="1"/>
          </p:cNvSpPr>
          <p:nvPr>
            <p:ph type="title"/>
          </p:nvPr>
        </p:nvSpPr>
        <p:spPr>
          <a:xfrm>
            <a:off x="690947" y="260350"/>
            <a:ext cx="7814878" cy="53324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데이터베이스 설계 구조</a:t>
            </a:r>
          </a:p>
        </p:txBody>
      </p:sp>
      <p:sp>
        <p:nvSpPr>
          <p:cNvPr id="7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690563" y="793750"/>
            <a:ext cx="3348037" cy="282575"/>
          </a:xfrm>
        </p:spPr>
        <p:txBody>
          <a:bodyPr/>
          <a:lstStyle/>
          <a:p>
            <a:r>
              <a:rPr lang="en-US" altLang="ko-KR" dirty="0"/>
              <a:t>3-2.</a:t>
            </a:r>
            <a:r>
              <a:rPr lang="ko-KR" altLang="en-US" dirty="0"/>
              <a:t>테이블명세서</a:t>
            </a:r>
          </a:p>
        </p:txBody>
      </p:sp>
    </p:spTree>
    <p:extLst>
      <p:ext uri="{BB962C8B-B14F-4D97-AF65-F5344CB8AC3E}">
        <p14:creationId xmlns:p14="http://schemas.microsoft.com/office/powerpoint/2010/main" val="624247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942388" y="2866546"/>
            <a:ext cx="2500088" cy="563906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Autofit/>
          </a:bodyPr>
          <a:lstStyle>
            <a:lvl1pPr algn="ctr">
              <a:defRPr lang="ko-KR" altLang="en-US" sz="48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BFFF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13" name="텍스트 개체 틀 6">
            <a:extLst>
              <a:ext uri="{FF2B5EF4-FFF2-40B4-BE49-F238E27FC236}">
                <a16:creationId xmlns:a16="http://schemas.microsoft.com/office/drawing/2014/main" id="{FFA8623D-4C85-4360-8750-DA1D4CBC48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421" y="3459480"/>
            <a:ext cx="2500088" cy="315084"/>
          </a:xfrm>
        </p:spPr>
        <p:txBody>
          <a:bodyPr>
            <a:normAutofit fontScale="92500" lnSpcReduction="20000"/>
          </a:bodyPr>
          <a:lstStyle>
            <a:lvl1pPr marL="0" indent="0" algn="ctr">
              <a:buNone/>
              <a:defRPr sz="2000" b="0">
                <a:solidFill>
                  <a:srgbClr val="E2E5ED">
                    <a:alpha val="49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ERP SYSTEM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4829174" y="1845875"/>
            <a:ext cx="5421538" cy="3166251"/>
            <a:chOff x="4829174" y="1779807"/>
            <a:chExt cx="5421538" cy="3166251"/>
          </a:xfrm>
        </p:grpSpPr>
        <p:sp>
          <p:nvSpPr>
            <p:cNvPr id="14" name="세로 텍스트 개체 틀 6"/>
            <p:cNvSpPr txBox="1">
              <a:spLocks/>
            </p:cNvSpPr>
            <p:nvPr/>
          </p:nvSpPr>
          <p:spPr>
            <a:xfrm>
              <a:off x="4829174" y="2601105"/>
              <a:ext cx="5000625" cy="32384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03. </a:t>
              </a:r>
              <a:r>
                <a: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데이터베이스 설계 구조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5" name="세로 텍스트 개체 틀 7"/>
            <p:cNvSpPr txBox="1">
              <a:spLocks/>
            </p:cNvSpPr>
            <p:nvPr/>
          </p:nvSpPr>
          <p:spPr>
            <a:xfrm>
              <a:off x="5250087" y="3011754"/>
              <a:ext cx="5000625" cy="297658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3-1. ERD | 3-2.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테이블 명세</a:t>
              </a:r>
            </a:p>
          </p:txBody>
        </p:sp>
        <p:sp>
          <p:nvSpPr>
            <p:cNvPr id="16" name="세로 텍스트 개체 틀 8"/>
            <p:cNvSpPr txBox="1">
              <a:spLocks/>
            </p:cNvSpPr>
            <p:nvPr/>
          </p:nvSpPr>
          <p:spPr>
            <a:xfrm>
              <a:off x="4829174" y="1779807"/>
              <a:ext cx="5000625" cy="32384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01.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개발 동기</a:t>
              </a:r>
            </a:p>
          </p:txBody>
        </p:sp>
        <p:sp>
          <p:nvSpPr>
            <p:cNvPr id="17" name="세로 텍스트 개체 틀 9"/>
            <p:cNvSpPr txBox="1">
              <a:spLocks/>
            </p:cNvSpPr>
            <p:nvPr/>
          </p:nvSpPr>
          <p:spPr>
            <a:xfrm>
              <a:off x="4829174" y="2190456"/>
              <a:ext cx="5000625" cy="32384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02. </a:t>
              </a:r>
              <a:r>
                <a: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제작기간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8" name="세로 텍스트 개체 틀 6"/>
            <p:cNvSpPr txBox="1">
              <a:spLocks/>
            </p:cNvSpPr>
            <p:nvPr/>
          </p:nvSpPr>
          <p:spPr>
            <a:xfrm>
              <a:off x="4829174" y="3396212"/>
              <a:ext cx="5000625" cy="32384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dirty="0"/>
                <a:t>04. </a:t>
              </a:r>
              <a:r>
                <a:rPr lang="ko-KR" altLang="en-US" sz="2000" dirty="0" err="1"/>
                <a:t>백엔드</a:t>
              </a:r>
              <a:endParaRPr lang="ko-KR" altLang="en-US" sz="2000" dirty="0"/>
            </a:p>
          </p:txBody>
        </p:sp>
        <p:sp>
          <p:nvSpPr>
            <p:cNvPr id="19" name="세로 텍스트 개체 틀 6"/>
            <p:cNvSpPr txBox="1">
              <a:spLocks/>
            </p:cNvSpPr>
            <p:nvPr/>
          </p:nvSpPr>
          <p:spPr>
            <a:xfrm>
              <a:off x="4829174" y="4211557"/>
              <a:ext cx="5000625" cy="32384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dirty="0"/>
                <a:t>05. </a:t>
              </a:r>
              <a:r>
                <a:rPr lang="ko-KR" altLang="en-US" sz="2000" dirty="0"/>
                <a:t>개발 후기</a:t>
              </a:r>
            </a:p>
          </p:txBody>
        </p:sp>
        <p:sp>
          <p:nvSpPr>
            <p:cNvPr id="20" name="세로 텍스트 개체 틀 6"/>
            <p:cNvSpPr txBox="1">
              <a:spLocks/>
            </p:cNvSpPr>
            <p:nvPr/>
          </p:nvSpPr>
          <p:spPr>
            <a:xfrm>
              <a:off x="4829174" y="4622209"/>
              <a:ext cx="5000625" cy="32384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dirty="0"/>
                <a:t>06. </a:t>
              </a:r>
              <a:r>
                <a:rPr lang="en-US" altLang="ko-KR" sz="2000" dirty="0" err="1"/>
                <a:t>QnA</a:t>
              </a:r>
              <a:endParaRPr lang="ko-KR" altLang="en-US" sz="2000" dirty="0"/>
            </a:p>
          </p:txBody>
        </p:sp>
        <p:sp>
          <p:nvSpPr>
            <p:cNvPr id="21" name="세로 텍스트 개체 틀 7"/>
            <p:cNvSpPr txBox="1">
              <a:spLocks/>
            </p:cNvSpPr>
            <p:nvPr/>
          </p:nvSpPr>
          <p:spPr>
            <a:xfrm>
              <a:off x="5250087" y="3806861"/>
              <a:ext cx="5000625" cy="31789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92500"/>
            </a:bodyPr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400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dirty="0"/>
                <a:t>4-1. </a:t>
              </a:r>
              <a:r>
                <a:rPr lang="en-US" altLang="ko-KR" sz="1600" dirty="0" smtClean="0"/>
                <a:t>UI </a:t>
              </a:r>
              <a:r>
                <a:rPr lang="ko-KR" altLang="en-US" sz="1600" dirty="0" smtClean="0"/>
                <a:t>설계 및 구현 </a:t>
              </a:r>
              <a:r>
                <a:rPr lang="en-US" altLang="ko-KR" sz="1600" dirty="0" smtClean="0"/>
                <a:t>| 4-2. </a:t>
              </a:r>
              <a:r>
                <a:rPr lang="ko-KR" altLang="en-US" sz="1600" dirty="0" smtClean="0"/>
                <a:t>통합 구현 </a:t>
              </a:r>
              <a:r>
                <a:rPr lang="en-US" altLang="ko-KR" sz="1600" dirty="0"/>
                <a:t>| </a:t>
              </a:r>
              <a:r>
                <a:rPr lang="en-US" altLang="ko-KR" sz="1600" dirty="0" smtClean="0"/>
                <a:t>4-3. </a:t>
              </a:r>
              <a:r>
                <a:rPr lang="ko-KR" altLang="en-US" sz="1600" dirty="0"/>
                <a:t>컨트롤러 주소 설계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3096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20</a:t>
            </a:fld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284770"/>
              </p:ext>
            </p:extLst>
          </p:nvPr>
        </p:nvGraphicFramePr>
        <p:xfrm>
          <a:off x="1930400" y="1403271"/>
          <a:ext cx="8331200" cy="3886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503">
                  <a:extLst>
                    <a:ext uri="{9D8B030D-6E8A-4147-A177-3AD203B41FA5}">
                      <a16:colId xmlns:a16="http://schemas.microsoft.com/office/drawing/2014/main" val="793148813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141156966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4192322075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363277371"/>
                    </a:ext>
                  </a:extLst>
                </a:gridCol>
                <a:gridCol w="353503">
                  <a:extLst>
                    <a:ext uri="{9D8B030D-6E8A-4147-A177-3AD203B41FA5}">
                      <a16:colId xmlns:a16="http://schemas.microsoft.com/office/drawing/2014/main" val="396028538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3573618347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097493185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2370345627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데이터베이스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erp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작성자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김진희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033249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board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작성일자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2020.12.01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23780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게시판 관리</a:t>
                      </a:r>
                    </a:p>
                  </a:txBody>
                  <a:tcPr marL="14287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612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한글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영문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길이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NN 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기본값 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843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board_id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auto_increment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724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게시판 부서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board_department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5137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게시판 코드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영문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board_code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7795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게시판 부서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+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코드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board_num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24292E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게시판</a:t>
                      </a:r>
                      <a:r>
                        <a:rPr lang="en-US" altLang="ko-KR" sz="900" b="0" i="0" u="none" strike="noStrike">
                          <a:solidFill>
                            <a:srgbClr val="24292E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&amp;</a:t>
                      </a:r>
                      <a:r>
                        <a:rPr lang="ko-KR" altLang="en-US" sz="900" b="0" i="0" u="none" strike="noStrike">
                          <a:solidFill>
                            <a:srgbClr val="24292E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댓글 생성값</a:t>
                      </a:r>
                      <a:r>
                        <a:rPr lang="en-US" altLang="ko-KR" sz="900" b="0" i="0" u="none" strike="noStrike">
                          <a:solidFill>
                            <a:srgbClr val="24292E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28328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게시판 공개여부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board_open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5083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게시판 관리자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board_manager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765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게시판 이름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board_name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8237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게시판 타입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board_type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76158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읽기 권한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board_read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31852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쓰기 권한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board_write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65898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댓글 권한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board_comment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07874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다운 권한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board_down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14055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게시판 이동용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board_move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060991"/>
                  </a:ext>
                </a:extLst>
              </a:tr>
            </a:tbl>
          </a:graphicData>
        </a:graphic>
      </p:graphicFrame>
      <p:sp>
        <p:nvSpPr>
          <p:cNvPr id="6" name="제목 8"/>
          <p:cNvSpPr>
            <a:spLocks noGrp="1"/>
          </p:cNvSpPr>
          <p:nvPr>
            <p:ph type="title"/>
          </p:nvPr>
        </p:nvSpPr>
        <p:spPr>
          <a:xfrm>
            <a:off x="690947" y="260350"/>
            <a:ext cx="7814878" cy="53324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데이터베이스 설계 구조</a:t>
            </a:r>
          </a:p>
        </p:txBody>
      </p:sp>
      <p:sp>
        <p:nvSpPr>
          <p:cNvPr id="7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690563" y="793750"/>
            <a:ext cx="3348037" cy="282575"/>
          </a:xfrm>
        </p:spPr>
        <p:txBody>
          <a:bodyPr/>
          <a:lstStyle/>
          <a:p>
            <a:r>
              <a:rPr lang="en-US" altLang="ko-KR" dirty="0"/>
              <a:t>3-2.</a:t>
            </a:r>
            <a:r>
              <a:rPr lang="ko-KR" altLang="en-US" dirty="0"/>
              <a:t>테이블명세서</a:t>
            </a:r>
          </a:p>
        </p:txBody>
      </p:sp>
    </p:spTree>
    <p:extLst>
      <p:ext uri="{BB962C8B-B14F-4D97-AF65-F5344CB8AC3E}">
        <p14:creationId xmlns:p14="http://schemas.microsoft.com/office/powerpoint/2010/main" val="3263618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21</a:t>
            </a:fld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577581"/>
              </p:ext>
            </p:extLst>
          </p:nvPr>
        </p:nvGraphicFramePr>
        <p:xfrm>
          <a:off x="1930400" y="1403271"/>
          <a:ext cx="8331200" cy="3886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503">
                  <a:extLst>
                    <a:ext uri="{9D8B030D-6E8A-4147-A177-3AD203B41FA5}">
                      <a16:colId xmlns:a16="http://schemas.microsoft.com/office/drawing/2014/main" val="793148813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141156966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4192322075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363277371"/>
                    </a:ext>
                  </a:extLst>
                </a:gridCol>
                <a:gridCol w="353503">
                  <a:extLst>
                    <a:ext uri="{9D8B030D-6E8A-4147-A177-3AD203B41FA5}">
                      <a16:colId xmlns:a16="http://schemas.microsoft.com/office/drawing/2014/main" val="396028538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3573618347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097493185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2370345627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데이터베이스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erp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작성자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김진희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033249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board_article_'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board_num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'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작성일자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2020.12.07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23780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게시글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구성</a:t>
                      </a:r>
                    </a:p>
                  </a:txBody>
                  <a:tcPr marL="14287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612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한글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영문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길이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NN 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기본값 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843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aid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auto_increment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724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게시글분류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division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5137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제목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subject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7795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작성자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writer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28328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내용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content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TEXT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5083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작성일시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regdate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765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조회수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hit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8237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저장할 파일이름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fileName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76158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실제 파일이름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fileOriName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31852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파일경로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fileUrl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65898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사원정보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참조키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emp_id_fk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07874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댓글수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comment_hit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14055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비밀글여부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secret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060991"/>
                  </a:ext>
                </a:extLst>
              </a:tr>
            </a:tbl>
          </a:graphicData>
        </a:graphic>
      </p:graphicFrame>
      <p:sp>
        <p:nvSpPr>
          <p:cNvPr id="6" name="제목 8"/>
          <p:cNvSpPr>
            <a:spLocks noGrp="1"/>
          </p:cNvSpPr>
          <p:nvPr>
            <p:ph type="title"/>
          </p:nvPr>
        </p:nvSpPr>
        <p:spPr>
          <a:xfrm>
            <a:off x="690947" y="260350"/>
            <a:ext cx="7814878" cy="53324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데이터베이스 설계 구조</a:t>
            </a:r>
          </a:p>
        </p:txBody>
      </p:sp>
      <p:sp>
        <p:nvSpPr>
          <p:cNvPr id="7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690563" y="793750"/>
            <a:ext cx="3348037" cy="282575"/>
          </a:xfrm>
        </p:spPr>
        <p:txBody>
          <a:bodyPr/>
          <a:lstStyle/>
          <a:p>
            <a:r>
              <a:rPr lang="en-US" altLang="ko-KR" dirty="0"/>
              <a:t>3-2.</a:t>
            </a:r>
            <a:r>
              <a:rPr lang="ko-KR" altLang="en-US" dirty="0"/>
              <a:t>테이블명세서</a:t>
            </a:r>
          </a:p>
        </p:txBody>
      </p:sp>
    </p:spTree>
    <p:extLst>
      <p:ext uri="{BB962C8B-B14F-4D97-AF65-F5344CB8AC3E}">
        <p14:creationId xmlns:p14="http://schemas.microsoft.com/office/powerpoint/2010/main" val="3838407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22</a:t>
            </a:fld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427577"/>
              </p:ext>
            </p:extLst>
          </p:nvPr>
        </p:nvGraphicFramePr>
        <p:xfrm>
          <a:off x="1930400" y="1403271"/>
          <a:ext cx="8331200" cy="3200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503">
                  <a:extLst>
                    <a:ext uri="{9D8B030D-6E8A-4147-A177-3AD203B41FA5}">
                      <a16:colId xmlns:a16="http://schemas.microsoft.com/office/drawing/2014/main" val="793148813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141156966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4192322075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363277371"/>
                    </a:ext>
                  </a:extLst>
                </a:gridCol>
                <a:gridCol w="353503">
                  <a:extLst>
                    <a:ext uri="{9D8B030D-6E8A-4147-A177-3AD203B41FA5}">
                      <a16:colId xmlns:a16="http://schemas.microsoft.com/office/drawing/2014/main" val="396028538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3573618347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097493185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2370345627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데이터베이스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erp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작성자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김진희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033249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board_comment_'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board_num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'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작성일자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2020.12.08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23780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댓글 구성</a:t>
                      </a:r>
                    </a:p>
                  </a:txBody>
                  <a:tcPr marL="14287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612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한글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영문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길이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NN 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기본값 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843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cid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auto_increment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724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게시글 참조키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aid_fk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5137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댓글 내용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comment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TEXT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7795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댓글 작성자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who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28328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댓글 작성자 기본키 참조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re_emp_id_fk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5083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댓글순서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ref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765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원댓글 기본키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참조키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re_cid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8237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원댓글 작성자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re_cid_name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07874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원댓글 작성자 부서명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re_cid_depart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14055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댓글 작성 시간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re_regdate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060991"/>
                  </a:ext>
                </a:extLst>
              </a:tr>
            </a:tbl>
          </a:graphicData>
        </a:graphic>
      </p:graphicFrame>
      <p:sp>
        <p:nvSpPr>
          <p:cNvPr id="6" name="제목 8"/>
          <p:cNvSpPr>
            <a:spLocks noGrp="1"/>
          </p:cNvSpPr>
          <p:nvPr>
            <p:ph type="title"/>
          </p:nvPr>
        </p:nvSpPr>
        <p:spPr>
          <a:xfrm>
            <a:off x="690947" y="260350"/>
            <a:ext cx="7814878" cy="53324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데이터베이스 설계 구조</a:t>
            </a:r>
          </a:p>
        </p:txBody>
      </p:sp>
      <p:sp>
        <p:nvSpPr>
          <p:cNvPr id="7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690563" y="793750"/>
            <a:ext cx="3348037" cy="282575"/>
          </a:xfrm>
        </p:spPr>
        <p:txBody>
          <a:bodyPr/>
          <a:lstStyle/>
          <a:p>
            <a:r>
              <a:rPr lang="en-US" altLang="ko-KR" dirty="0"/>
              <a:t>3-2.</a:t>
            </a:r>
            <a:r>
              <a:rPr lang="ko-KR" altLang="en-US" dirty="0"/>
              <a:t>테이블명세서</a:t>
            </a:r>
          </a:p>
        </p:txBody>
      </p:sp>
    </p:spTree>
    <p:extLst>
      <p:ext uri="{BB962C8B-B14F-4D97-AF65-F5344CB8AC3E}">
        <p14:creationId xmlns:p14="http://schemas.microsoft.com/office/powerpoint/2010/main" val="1020986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23</a:t>
            </a:fld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670472"/>
              </p:ext>
            </p:extLst>
          </p:nvPr>
        </p:nvGraphicFramePr>
        <p:xfrm>
          <a:off x="1930400" y="1403271"/>
          <a:ext cx="8331200" cy="457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503">
                  <a:extLst>
                    <a:ext uri="{9D8B030D-6E8A-4147-A177-3AD203B41FA5}">
                      <a16:colId xmlns:a16="http://schemas.microsoft.com/office/drawing/2014/main" val="793148813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141156966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4192322075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363277371"/>
                    </a:ext>
                  </a:extLst>
                </a:gridCol>
                <a:gridCol w="353503">
                  <a:extLst>
                    <a:ext uri="{9D8B030D-6E8A-4147-A177-3AD203B41FA5}">
                      <a16:colId xmlns:a16="http://schemas.microsoft.com/office/drawing/2014/main" val="396028538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3573618347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097493185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2370345627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데이터베이스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erp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작성자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박민정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033249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client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작성일자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2020.12.11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23780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거래처 관리</a:t>
                      </a:r>
                    </a:p>
                  </a:txBody>
                  <a:tcPr marL="14287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612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한글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영문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길이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NN 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기본값 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843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client_id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auto_increment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724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거래처코드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client_code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24292E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년</a:t>
                      </a:r>
                      <a:r>
                        <a:rPr lang="en-US" altLang="ko-KR" sz="900" b="0" i="0" u="none" strike="noStrike">
                          <a:solidFill>
                            <a:srgbClr val="24292E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+</a:t>
                      </a:r>
                      <a:r>
                        <a:rPr lang="ko-KR" altLang="en-US" sz="900" b="0" i="0" u="none" strike="noStrike">
                          <a:solidFill>
                            <a:srgbClr val="24292E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월</a:t>
                      </a:r>
                      <a:r>
                        <a:rPr lang="en-US" altLang="ko-KR" sz="900" b="0" i="0" u="none" strike="noStrike">
                          <a:solidFill>
                            <a:srgbClr val="24292E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+PK</a:t>
                      </a:r>
                      <a:r>
                        <a:rPr lang="ko-KR" altLang="en-US" sz="900" b="0" i="0" u="none" strike="noStrike">
                          <a:solidFill>
                            <a:srgbClr val="24292E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로 자동생성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5137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사용여부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client_use_state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7795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거래처명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client_company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28328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사업자번호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client_license_num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5083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대표자명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client_ceo_name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765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업태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client_business_condition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8237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종목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client_business_type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76158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등록일자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client_regdate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467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회사 전화번호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client_company_phone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168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회사 팩스번호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client_company_fax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3696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회사 홈페이지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client_company_page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6900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우편번호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client_post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8179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회사주소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client_address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1924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국내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외 주소지여부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client_nation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7577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상세주소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client_detail_address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060991"/>
                  </a:ext>
                </a:extLst>
              </a:tr>
            </a:tbl>
          </a:graphicData>
        </a:graphic>
      </p:graphicFrame>
      <p:sp>
        <p:nvSpPr>
          <p:cNvPr id="6" name="제목 8"/>
          <p:cNvSpPr>
            <a:spLocks noGrp="1"/>
          </p:cNvSpPr>
          <p:nvPr>
            <p:ph type="title"/>
          </p:nvPr>
        </p:nvSpPr>
        <p:spPr>
          <a:xfrm>
            <a:off x="690947" y="260350"/>
            <a:ext cx="7814878" cy="53324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데이터베이스 설계 구조</a:t>
            </a:r>
          </a:p>
        </p:txBody>
      </p:sp>
      <p:sp>
        <p:nvSpPr>
          <p:cNvPr id="7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690563" y="793750"/>
            <a:ext cx="3348037" cy="282575"/>
          </a:xfrm>
        </p:spPr>
        <p:txBody>
          <a:bodyPr/>
          <a:lstStyle/>
          <a:p>
            <a:r>
              <a:rPr lang="en-US" altLang="ko-KR" dirty="0"/>
              <a:t>3-2.</a:t>
            </a:r>
            <a:r>
              <a:rPr lang="ko-KR" altLang="en-US" dirty="0"/>
              <a:t>테이블명세서</a:t>
            </a:r>
          </a:p>
        </p:txBody>
      </p:sp>
    </p:spTree>
    <p:extLst>
      <p:ext uri="{BB962C8B-B14F-4D97-AF65-F5344CB8AC3E}">
        <p14:creationId xmlns:p14="http://schemas.microsoft.com/office/powerpoint/2010/main" val="3641050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24</a:t>
            </a:fld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276469"/>
              </p:ext>
            </p:extLst>
          </p:nvPr>
        </p:nvGraphicFramePr>
        <p:xfrm>
          <a:off x="1930400" y="1403271"/>
          <a:ext cx="8331200" cy="2971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503">
                  <a:extLst>
                    <a:ext uri="{9D8B030D-6E8A-4147-A177-3AD203B41FA5}">
                      <a16:colId xmlns:a16="http://schemas.microsoft.com/office/drawing/2014/main" val="793148813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141156966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4192322075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363277371"/>
                    </a:ext>
                  </a:extLst>
                </a:gridCol>
                <a:gridCol w="353503">
                  <a:extLst>
                    <a:ext uri="{9D8B030D-6E8A-4147-A177-3AD203B41FA5}">
                      <a16:colId xmlns:a16="http://schemas.microsoft.com/office/drawing/2014/main" val="396028538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3573618347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097493185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2370345627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데이터베이스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erp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작성자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박민정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033249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client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작성일자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2020.12.11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23780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거래처 관리</a:t>
                      </a:r>
                    </a:p>
                  </a:txBody>
                  <a:tcPr marL="14287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612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한글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영문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길이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NN 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기본값 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843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거래담당자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client_responsibility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08000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724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담당자 개인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C.P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client_res_cp</a:t>
                      </a:r>
                    </a:p>
                  </a:txBody>
                  <a:tcPr marL="108000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5137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담당자 이메일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client_res_email</a:t>
                      </a:r>
                    </a:p>
                  </a:txBody>
                  <a:tcPr marL="108000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7795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결제방법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client_payment_type</a:t>
                      </a:r>
                    </a:p>
                  </a:txBody>
                  <a:tcPr marL="108000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28328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취급품목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client_handling</a:t>
                      </a:r>
                    </a:p>
                  </a:txBody>
                  <a:tcPr marL="108000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5083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client_note</a:t>
                      </a:r>
                    </a:p>
                  </a:txBody>
                  <a:tcPr marL="108000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765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전자세금계산서 수신 이메일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client_tax_email</a:t>
                      </a:r>
                    </a:p>
                  </a:txBody>
                  <a:tcPr marL="108000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8237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전자세금계산서 담당자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client_tax_responsibility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08000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76158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C3CB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전자세금계산서 회사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Tel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client_tax_company_phone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08000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46714"/>
                  </a:ext>
                </a:extLst>
              </a:tr>
            </a:tbl>
          </a:graphicData>
        </a:graphic>
      </p:graphicFrame>
      <p:sp>
        <p:nvSpPr>
          <p:cNvPr id="6" name="제목 8"/>
          <p:cNvSpPr>
            <a:spLocks noGrp="1"/>
          </p:cNvSpPr>
          <p:nvPr>
            <p:ph type="title"/>
          </p:nvPr>
        </p:nvSpPr>
        <p:spPr>
          <a:xfrm>
            <a:off x="690947" y="260350"/>
            <a:ext cx="7814878" cy="53324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데이터베이스 설계 구조</a:t>
            </a:r>
          </a:p>
        </p:txBody>
      </p:sp>
      <p:sp>
        <p:nvSpPr>
          <p:cNvPr id="7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690563" y="793750"/>
            <a:ext cx="3348037" cy="282575"/>
          </a:xfrm>
        </p:spPr>
        <p:txBody>
          <a:bodyPr/>
          <a:lstStyle/>
          <a:p>
            <a:r>
              <a:rPr lang="en-US" altLang="ko-KR" dirty="0"/>
              <a:t>3-2.</a:t>
            </a:r>
            <a:r>
              <a:rPr lang="ko-KR" altLang="en-US" dirty="0"/>
              <a:t>테이블명세서</a:t>
            </a:r>
          </a:p>
        </p:txBody>
      </p:sp>
    </p:spTree>
    <p:extLst>
      <p:ext uri="{BB962C8B-B14F-4D97-AF65-F5344CB8AC3E}">
        <p14:creationId xmlns:p14="http://schemas.microsoft.com/office/powerpoint/2010/main" val="3080576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25</a:t>
            </a:fld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137600"/>
              </p:ext>
            </p:extLst>
          </p:nvPr>
        </p:nvGraphicFramePr>
        <p:xfrm>
          <a:off x="1930400" y="1403271"/>
          <a:ext cx="8331200" cy="457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503">
                  <a:extLst>
                    <a:ext uri="{9D8B030D-6E8A-4147-A177-3AD203B41FA5}">
                      <a16:colId xmlns:a16="http://schemas.microsoft.com/office/drawing/2014/main" val="793148813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141156966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4192322075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363277371"/>
                    </a:ext>
                  </a:extLst>
                </a:gridCol>
                <a:gridCol w="353503">
                  <a:extLst>
                    <a:ext uri="{9D8B030D-6E8A-4147-A177-3AD203B41FA5}">
                      <a16:colId xmlns:a16="http://schemas.microsoft.com/office/drawing/2014/main" val="396028538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3573618347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097493185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2370345627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데이터베이스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erp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작성자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윤가희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033249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company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작성일자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2020.12.31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23780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회사정보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612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한글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영문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길이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NN 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기본값 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843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사업자등록번호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com_num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724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회사명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한글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com_name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5137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회사명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영문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com_name_eng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7795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대표자명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com_ceo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28328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업태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com_type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5083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종목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com_item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765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우편번호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com_post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8237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주소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com_address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76158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전화번호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com_tel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467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휴대전화번호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com_cp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168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팩스번호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com_fax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3696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개업일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com_opendate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6900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erp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시작일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com_erpdate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8179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법인등록번호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com_corp_num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1924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이메일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com_email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7577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웹사이트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URL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com_url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060991"/>
                  </a:ext>
                </a:extLst>
              </a:tr>
            </a:tbl>
          </a:graphicData>
        </a:graphic>
      </p:graphicFrame>
      <p:sp>
        <p:nvSpPr>
          <p:cNvPr id="6" name="제목 8"/>
          <p:cNvSpPr>
            <a:spLocks noGrp="1"/>
          </p:cNvSpPr>
          <p:nvPr>
            <p:ph type="title"/>
          </p:nvPr>
        </p:nvSpPr>
        <p:spPr>
          <a:xfrm>
            <a:off x="690947" y="260350"/>
            <a:ext cx="7814878" cy="53324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데이터베이스 설계 구조</a:t>
            </a:r>
          </a:p>
        </p:txBody>
      </p:sp>
      <p:sp>
        <p:nvSpPr>
          <p:cNvPr id="7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690563" y="793750"/>
            <a:ext cx="3348037" cy="282575"/>
          </a:xfrm>
        </p:spPr>
        <p:txBody>
          <a:bodyPr/>
          <a:lstStyle/>
          <a:p>
            <a:r>
              <a:rPr lang="en-US" altLang="ko-KR" dirty="0"/>
              <a:t>3-2.</a:t>
            </a:r>
            <a:r>
              <a:rPr lang="ko-KR" altLang="en-US" dirty="0"/>
              <a:t>테이블명세서</a:t>
            </a:r>
          </a:p>
        </p:txBody>
      </p:sp>
    </p:spTree>
    <p:extLst>
      <p:ext uri="{BB962C8B-B14F-4D97-AF65-F5344CB8AC3E}">
        <p14:creationId xmlns:p14="http://schemas.microsoft.com/office/powerpoint/2010/main" val="2450412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26</a:t>
            </a:fld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410301"/>
              </p:ext>
            </p:extLst>
          </p:nvPr>
        </p:nvGraphicFramePr>
        <p:xfrm>
          <a:off x="1930400" y="1403271"/>
          <a:ext cx="8331200" cy="3657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503">
                  <a:extLst>
                    <a:ext uri="{9D8B030D-6E8A-4147-A177-3AD203B41FA5}">
                      <a16:colId xmlns:a16="http://schemas.microsoft.com/office/drawing/2014/main" val="793148813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141156966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4192322075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363277371"/>
                    </a:ext>
                  </a:extLst>
                </a:gridCol>
                <a:gridCol w="353503">
                  <a:extLst>
                    <a:ext uri="{9D8B030D-6E8A-4147-A177-3AD203B41FA5}">
                      <a16:colId xmlns:a16="http://schemas.microsoft.com/office/drawing/2014/main" val="396028538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3573618347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097493185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2370345627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데이터베이스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erp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작성자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윤가희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033249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company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작성일자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2020.12.31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23780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회사정보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612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한글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영문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길이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NN 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기본값 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843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웹사이트 접근권한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com_auth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724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로고타이틀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com_logo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5137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로고서브타이틀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com_sublogo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7795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웹사이트 메뉴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com_web_menu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28328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메뉴 연결주소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com_web_menu_url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5083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메인 상단 텍스트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com_web_top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765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메인 하단 텍스트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com_web_bottom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8237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웹사이트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copyright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com_web_copyright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76158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대표자사진 파일경로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com_ceo_img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467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회사도장 파일경로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com_stamp_img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168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대표도장 파일경로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com_ceo_stamp_img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3696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C3CB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대표서명 파일경로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com_ceo_sign_img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690024"/>
                  </a:ext>
                </a:extLst>
              </a:tr>
            </a:tbl>
          </a:graphicData>
        </a:graphic>
      </p:graphicFrame>
      <p:sp>
        <p:nvSpPr>
          <p:cNvPr id="6" name="제목 8"/>
          <p:cNvSpPr>
            <a:spLocks noGrp="1"/>
          </p:cNvSpPr>
          <p:nvPr>
            <p:ph type="title"/>
          </p:nvPr>
        </p:nvSpPr>
        <p:spPr>
          <a:xfrm>
            <a:off x="690947" y="260350"/>
            <a:ext cx="7814878" cy="53324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데이터베이스 설계 구조</a:t>
            </a:r>
          </a:p>
        </p:txBody>
      </p:sp>
      <p:sp>
        <p:nvSpPr>
          <p:cNvPr id="7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690563" y="793750"/>
            <a:ext cx="3348037" cy="282575"/>
          </a:xfrm>
        </p:spPr>
        <p:txBody>
          <a:bodyPr/>
          <a:lstStyle/>
          <a:p>
            <a:r>
              <a:rPr lang="en-US" altLang="ko-KR" dirty="0"/>
              <a:t>3-2.</a:t>
            </a:r>
            <a:r>
              <a:rPr lang="ko-KR" altLang="en-US" dirty="0"/>
              <a:t>테이블명세서</a:t>
            </a:r>
          </a:p>
        </p:txBody>
      </p:sp>
    </p:spTree>
    <p:extLst>
      <p:ext uri="{BB962C8B-B14F-4D97-AF65-F5344CB8AC3E}">
        <p14:creationId xmlns:p14="http://schemas.microsoft.com/office/powerpoint/2010/main" val="2064079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27</a:t>
            </a:fld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006200"/>
              </p:ext>
            </p:extLst>
          </p:nvPr>
        </p:nvGraphicFramePr>
        <p:xfrm>
          <a:off x="1930400" y="1403271"/>
          <a:ext cx="8331200" cy="457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503">
                  <a:extLst>
                    <a:ext uri="{9D8B030D-6E8A-4147-A177-3AD203B41FA5}">
                      <a16:colId xmlns:a16="http://schemas.microsoft.com/office/drawing/2014/main" val="793148813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141156966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4192322075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363277371"/>
                    </a:ext>
                  </a:extLst>
                </a:gridCol>
                <a:gridCol w="353503">
                  <a:extLst>
                    <a:ext uri="{9D8B030D-6E8A-4147-A177-3AD203B41FA5}">
                      <a16:colId xmlns:a16="http://schemas.microsoft.com/office/drawing/2014/main" val="396028538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3573618347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097493185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2370345627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데이터베이스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erp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작성자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김진희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033249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contract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작성일자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2020.12.14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23780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계약서정보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612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한글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영문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길이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NN 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기본값 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843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cont_id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auto_increment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724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문서번호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cont_doc_num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>
                          <a:solidFill>
                            <a:srgbClr val="24292E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년월일</a:t>
                      </a:r>
                      <a:r>
                        <a:rPr lang="en-US" altLang="ko-KR" sz="800" b="0" i="0" u="none" strike="noStrike" dirty="0">
                          <a:solidFill>
                            <a:srgbClr val="24292E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_</a:t>
                      </a:r>
                      <a:r>
                        <a:rPr lang="ko-KR" altLang="en-US" sz="800" b="0" i="0" u="none" strike="noStrike" dirty="0" err="1">
                          <a:solidFill>
                            <a:srgbClr val="24292E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거래처코드</a:t>
                      </a:r>
                      <a:r>
                        <a:rPr lang="en-US" altLang="ko-KR" sz="800" b="0" i="0" u="none" strike="noStrike" dirty="0">
                          <a:solidFill>
                            <a:srgbClr val="24292E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_</a:t>
                      </a:r>
                      <a:r>
                        <a:rPr lang="en-US" altLang="ko-KR" sz="800" b="0" i="0" u="none" strike="noStrike" dirty="0" err="1">
                          <a:solidFill>
                            <a:srgbClr val="24292E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cont_id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5137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자사명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cont_com_name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7795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본사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지사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cont_emp_company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28328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부서명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cont_depart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5083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직급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cont_position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765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담당자이름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cont_emp_name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8237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거래처 회사명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cont_client_company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76158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거래처 대표자명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cont_client_ceo_name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467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거래처 담당자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cont_client_responsibility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168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거래처 담당자 휴대전화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cont_client_res_cp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3696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거래처 담당자 이메일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cont_client_res_email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6900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발주일자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cont_orderDate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8179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납기일자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cont_dueDate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1924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cont_note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7577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거래처 사업장 번호 조인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cont_license_num_fk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060991"/>
                  </a:ext>
                </a:extLst>
              </a:tr>
            </a:tbl>
          </a:graphicData>
        </a:graphic>
      </p:graphicFrame>
      <p:sp>
        <p:nvSpPr>
          <p:cNvPr id="6" name="제목 8"/>
          <p:cNvSpPr>
            <a:spLocks noGrp="1"/>
          </p:cNvSpPr>
          <p:nvPr>
            <p:ph type="title"/>
          </p:nvPr>
        </p:nvSpPr>
        <p:spPr>
          <a:xfrm>
            <a:off x="690947" y="260350"/>
            <a:ext cx="7814878" cy="53324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데이터베이스 설계 구조</a:t>
            </a:r>
          </a:p>
        </p:txBody>
      </p:sp>
      <p:sp>
        <p:nvSpPr>
          <p:cNvPr id="7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690563" y="793750"/>
            <a:ext cx="3348037" cy="282575"/>
          </a:xfrm>
        </p:spPr>
        <p:txBody>
          <a:bodyPr/>
          <a:lstStyle/>
          <a:p>
            <a:r>
              <a:rPr lang="en-US" altLang="ko-KR" dirty="0"/>
              <a:t>3-2.</a:t>
            </a:r>
            <a:r>
              <a:rPr lang="ko-KR" altLang="en-US" dirty="0"/>
              <a:t>테이블명세서</a:t>
            </a:r>
          </a:p>
        </p:txBody>
      </p:sp>
    </p:spTree>
    <p:extLst>
      <p:ext uri="{BB962C8B-B14F-4D97-AF65-F5344CB8AC3E}">
        <p14:creationId xmlns:p14="http://schemas.microsoft.com/office/powerpoint/2010/main" val="1472575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28</a:t>
            </a:fld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128440"/>
              </p:ext>
            </p:extLst>
          </p:nvPr>
        </p:nvGraphicFramePr>
        <p:xfrm>
          <a:off x="1930400" y="1403271"/>
          <a:ext cx="8331200" cy="274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503">
                  <a:extLst>
                    <a:ext uri="{9D8B030D-6E8A-4147-A177-3AD203B41FA5}">
                      <a16:colId xmlns:a16="http://schemas.microsoft.com/office/drawing/2014/main" val="793148813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141156966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4192322075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363277371"/>
                    </a:ext>
                  </a:extLst>
                </a:gridCol>
                <a:gridCol w="353503">
                  <a:extLst>
                    <a:ext uri="{9D8B030D-6E8A-4147-A177-3AD203B41FA5}">
                      <a16:colId xmlns:a16="http://schemas.microsoft.com/office/drawing/2014/main" val="396028538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3573618347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097493185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2370345627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데이터베이스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erp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작성자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김진희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033249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contract_detail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작성일자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2020.12.15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23780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계약서 상세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정보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612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한글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영문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길이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NN 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기본값 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843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contD_id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auto_increment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724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문서번호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contD_doc_num_fk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참조키로 사용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5137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품명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contD_p_name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7795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contD_p_unit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28328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수량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contD_p_amount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5083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contD_p_sell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765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부가세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contD_vat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8237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제품정보 참조키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p_id_fk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060991"/>
                  </a:ext>
                </a:extLst>
              </a:tr>
            </a:tbl>
          </a:graphicData>
        </a:graphic>
      </p:graphicFrame>
      <p:sp>
        <p:nvSpPr>
          <p:cNvPr id="8" name="제목 8"/>
          <p:cNvSpPr>
            <a:spLocks noGrp="1"/>
          </p:cNvSpPr>
          <p:nvPr>
            <p:ph type="title"/>
          </p:nvPr>
        </p:nvSpPr>
        <p:spPr>
          <a:xfrm>
            <a:off x="690947" y="260350"/>
            <a:ext cx="7814878" cy="53324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데이터베이스 설계 구조</a:t>
            </a:r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690563" y="793750"/>
            <a:ext cx="3348037" cy="282575"/>
          </a:xfrm>
        </p:spPr>
        <p:txBody>
          <a:bodyPr/>
          <a:lstStyle/>
          <a:p>
            <a:r>
              <a:rPr lang="en-US" altLang="ko-KR" dirty="0"/>
              <a:t>3-2.</a:t>
            </a:r>
            <a:r>
              <a:rPr lang="ko-KR" altLang="en-US" dirty="0"/>
              <a:t>테이블명세서</a:t>
            </a:r>
          </a:p>
        </p:txBody>
      </p:sp>
    </p:spTree>
    <p:extLst>
      <p:ext uri="{BB962C8B-B14F-4D97-AF65-F5344CB8AC3E}">
        <p14:creationId xmlns:p14="http://schemas.microsoft.com/office/powerpoint/2010/main" val="493620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29</a:t>
            </a:fld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728933"/>
              </p:ext>
            </p:extLst>
          </p:nvPr>
        </p:nvGraphicFramePr>
        <p:xfrm>
          <a:off x="1930400" y="1403271"/>
          <a:ext cx="8331200" cy="4343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503">
                  <a:extLst>
                    <a:ext uri="{9D8B030D-6E8A-4147-A177-3AD203B41FA5}">
                      <a16:colId xmlns:a16="http://schemas.microsoft.com/office/drawing/2014/main" val="793148813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141156966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4192322075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363277371"/>
                    </a:ext>
                  </a:extLst>
                </a:gridCol>
                <a:gridCol w="353503">
                  <a:extLst>
                    <a:ext uri="{9D8B030D-6E8A-4147-A177-3AD203B41FA5}">
                      <a16:colId xmlns:a16="http://schemas.microsoft.com/office/drawing/2014/main" val="396028538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3573618347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097493185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2370345627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데이터베이스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erp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작성자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김진희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033249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corp_car_log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작성일자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2020.12.21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23780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법인차량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사용일지</a:t>
                      </a:r>
                    </a:p>
                  </a:txBody>
                  <a:tcPr marL="14287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612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한글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영문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길이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NN 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기본값 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843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car_pid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auto_increment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724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운행일자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car_drive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5137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행선지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car_destination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7795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사용목적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car_purpose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28328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출발시간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car_drive_start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5083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도착시간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car_drive_end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765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출발전 주행거리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car_start_km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8237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도착후 주행거리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car_end_km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76158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운전자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car_driver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467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동승자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car_passenger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168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키 반납여부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car_key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3696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주유사항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car_fuel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6900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주유금액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car_fuel_amount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1924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car_remark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7577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참조키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car_id_fk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corp_car_mng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pk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060991"/>
                  </a:ext>
                </a:extLst>
              </a:tr>
            </a:tbl>
          </a:graphicData>
        </a:graphic>
      </p:graphicFrame>
      <p:sp>
        <p:nvSpPr>
          <p:cNvPr id="6" name="제목 8"/>
          <p:cNvSpPr>
            <a:spLocks noGrp="1"/>
          </p:cNvSpPr>
          <p:nvPr>
            <p:ph type="title"/>
          </p:nvPr>
        </p:nvSpPr>
        <p:spPr>
          <a:xfrm>
            <a:off x="690947" y="260350"/>
            <a:ext cx="7814878" cy="53324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데이터베이스 설계 구조</a:t>
            </a:r>
          </a:p>
        </p:txBody>
      </p:sp>
      <p:sp>
        <p:nvSpPr>
          <p:cNvPr id="7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690563" y="793750"/>
            <a:ext cx="3348037" cy="282575"/>
          </a:xfrm>
        </p:spPr>
        <p:txBody>
          <a:bodyPr/>
          <a:lstStyle/>
          <a:p>
            <a:r>
              <a:rPr lang="en-US" altLang="ko-KR" dirty="0"/>
              <a:t>3-2.</a:t>
            </a:r>
            <a:r>
              <a:rPr lang="ko-KR" altLang="en-US" dirty="0"/>
              <a:t>테이블명세서</a:t>
            </a:r>
          </a:p>
        </p:txBody>
      </p:sp>
    </p:spTree>
    <p:extLst>
      <p:ext uri="{BB962C8B-B14F-4D97-AF65-F5344CB8AC3E}">
        <p14:creationId xmlns:p14="http://schemas.microsoft.com/office/powerpoint/2010/main" val="1898276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29"/>
          <p:cNvSpPr/>
          <p:nvPr/>
        </p:nvSpPr>
        <p:spPr>
          <a:xfrm>
            <a:off x="3423156" y="2336215"/>
            <a:ext cx="8272851" cy="1385820"/>
          </a:xfrm>
          <a:prstGeom prst="roundRect">
            <a:avLst>
              <a:gd name="adj" fmla="val 50000"/>
            </a:avLst>
          </a:prstGeom>
          <a:solidFill>
            <a:srgbClr val="D6D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826065" y="1783625"/>
            <a:ext cx="3784535" cy="400015"/>
          </a:xfrm>
          <a:prstGeom prst="rect">
            <a:avLst/>
          </a:prstGeom>
          <a:noFill/>
          <a:ln w="12700" cap="rnd" cmpd="sng" algn="ctr">
            <a:noFill/>
            <a:prstDash val="solid"/>
            <a:round/>
          </a:ln>
          <a:effectLst/>
        </p:spPr>
        <p:txBody>
          <a:bodyPr vert="horz" wrap="none" lIns="180000" tIns="45720" rIns="180000" bIns="45720" rtlCol="0" anchor="ctr" anchorCtr="0">
            <a:noAutofit/>
          </a:bodyPr>
          <a:lstStyle/>
          <a:p>
            <a:pPr marL="0" marR="0" indent="0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ko-KR" sz="2400" b="1" i="0" u="none" strike="noStrike" kern="1200" cap="none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ERP</a:t>
            </a:r>
            <a:r>
              <a:rPr lang="ko-KR" altLang="en-US" sz="2400" b="1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개발 동기</a:t>
            </a:r>
            <a:endParaRPr kumimoji="0" lang="ko-KR" altLang="en-US" sz="2400" b="1" i="0" u="none" strike="noStrike" kern="1200" cap="none" normalizeH="0" baseline="0" noProof="0" dirty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6" name="직선 연결선 15"/>
          <p:cNvCxnSpPr>
            <a:cxnSpLocks/>
          </p:cNvCxnSpPr>
          <p:nvPr/>
        </p:nvCxnSpPr>
        <p:spPr>
          <a:xfrm>
            <a:off x="4978900" y="2248950"/>
            <a:ext cx="4818784" cy="0"/>
          </a:xfrm>
          <a:prstGeom prst="line">
            <a:avLst/>
          </a:prstGeom>
          <a:ln w="38100">
            <a:solidFill>
              <a:srgbClr val="3342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모서리가 둥근 직사각형 2"/>
          <p:cNvSpPr/>
          <p:nvPr/>
        </p:nvSpPr>
        <p:spPr>
          <a:xfrm>
            <a:off x="3423156" y="4489040"/>
            <a:ext cx="8272851" cy="1385820"/>
          </a:xfrm>
          <a:prstGeom prst="roundRect">
            <a:avLst>
              <a:gd name="adj" fmla="val 50000"/>
            </a:avLst>
          </a:prstGeom>
          <a:solidFill>
            <a:srgbClr val="D6D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01. </a:t>
            </a:r>
            <a:r>
              <a:rPr lang="ko-KR" altLang="en-US" dirty="0"/>
              <a:t>개발 동기</a:t>
            </a: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90562" y="793751"/>
            <a:ext cx="3348037" cy="272221"/>
          </a:xfrm>
        </p:spPr>
        <p:txBody>
          <a:bodyPr/>
          <a:lstStyle/>
          <a:p>
            <a:pPr algn="dist"/>
            <a:r>
              <a:rPr lang="en-US" altLang="ko-KR" spc="0" dirty="0"/>
              <a:t>ERP </a:t>
            </a:r>
            <a:r>
              <a:rPr lang="ko-KR" altLang="en-US" spc="0" dirty="0" err="1"/>
              <a:t>개발동기</a:t>
            </a:r>
            <a:endParaRPr lang="ko-KR" altLang="en-US" spc="0" dirty="0"/>
          </a:p>
        </p:txBody>
      </p:sp>
      <p:sp>
        <p:nvSpPr>
          <p:cNvPr id="11" name="TextBox 10"/>
          <p:cNvSpPr txBox="1"/>
          <p:nvPr/>
        </p:nvSpPr>
        <p:spPr>
          <a:xfrm>
            <a:off x="845457" y="1924050"/>
            <a:ext cx="3901110" cy="3901110"/>
          </a:xfrm>
          <a:prstGeom prst="rect">
            <a:avLst/>
          </a:prstGeom>
          <a:solidFill>
            <a:srgbClr val="EFF5FA"/>
          </a:solidFill>
          <a:ln w="101600" cap="sq" cmpd="sng" algn="ctr">
            <a:solidFill>
              <a:srgbClr val="33428C"/>
            </a:solidFill>
            <a:prstDash val="solid"/>
            <a:miter lim="800000"/>
          </a:ln>
          <a:effectLst/>
        </p:spPr>
        <p:txBody>
          <a:bodyPr vert="horz" wrap="none" lIns="180000" tIns="45720" rIns="180000" bIns="45720" rtlCol="0" anchor="ctr" anchorCtr="0">
            <a:noAutofit/>
          </a:bodyPr>
          <a:lstStyle/>
          <a:p>
            <a:pPr marL="0" marR="0" indent="0" algn="just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ko-KR" sz="6000" b="1" i="0" u="none" strike="noStrike" kern="1200" cap="none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 ExtraBold"/>
              </a:rPr>
              <a:t>ERP</a:t>
            </a:r>
          </a:p>
          <a:p>
            <a:pPr marL="0" marR="0" indent="0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ko-KR" sz="6000" b="1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latin typeface="나눔스퀘어 ExtraBold"/>
              </a:rPr>
              <a:t>SYSTEM</a:t>
            </a:r>
            <a:endParaRPr kumimoji="0" lang="ko-KR" altLang="en-US" sz="6000" b="1" i="0" u="none" strike="noStrike" kern="1200" cap="none" normalizeH="0" baseline="0" noProof="0" dirty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effectLst/>
              <a:uLnTx/>
              <a:uFillTx/>
              <a:latin typeface="나눔스퀘어 ExtraBol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47098" y="3933510"/>
            <a:ext cx="3784535" cy="400015"/>
          </a:xfrm>
          <a:prstGeom prst="rect">
            <a:avLst/>
          </a:prstGeom>
          <a:noFill/>
          <a:ln w="12700" cap="rnd" cmpd="sng" algn="ctr">
            <a:noFill/>
            <a:prstDash val="solid"/>
            <a:round/>
          </a:ln>
          <a:effectLst/>
        </p:spPr>
        <p:txBody>
          <a:bodyPr vert="horz" wrap="none" lIns="180000" tIns="45720" rIns="180000" bIns="45720" rtlCol="0" anchor="ctr" anchorCtr="0">
            <a:noAutofit/>
          </a:bodyPr>
          <a:lstStyle/>
          <a:p>
            <a:pPr marL="0" marR="0" indent="0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ko-KR" sz="2400" b="1" i="0" u="none" strike="noStrike" kern="1200" cap="none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ERP</a:t>
            </a:r>
            <a:r>
              <a:rPr kumimoji="0" lang="ko-KR" altLang="en-US" sz="2400" b="1" i="0" u="none" strike="noStrike" kern="1200" cap="none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장점 </a:t>
            </a:r>
            <a:r>
              <a:rPr kumimoji="0" lang="en-US" altLang="ko-KR" sz="2400" b="1" i="0" u="none" strike="noStrike" kern="1200" cap="none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kumimoji="0" lang="ko-KR" altLang="en-US" sz="2400" b="1" i="0" u="none" strike="noStrike" kern="1200" cap="none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효율성의 극대화</a:t>
            </a:r>
          </a:p>
        </p:txBody>
      </p:sp>
      <p:cxnSp>
        <p:nvCxnSpPr>
          <p:cNvPr id="21" name="직선 연결선 20"/>
          <p:cNvCxnSpPr>
            <a:cxnSpLocks/>
          </p:cNvCxnSpPr>
          <p:nvPr/>
        </p:nvCxnSpPr>
        <p:spPr>
          <a:xfrm>
            <a:off x="4999933" y="4398835"/>
            <a:ext cx="4818784" cy="0"/>
          </a:xfrm>
          <a:prstGeom prst="line">
            <a:avLst/>
          </a:prstGeom>
          <a:ln w="38100">
            <a:solidFill>
              <a:srgbClr val="3342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B115A5F-B965-4116-A7FF-08AF5AAD44C2}"/>
              </a:ext>
            </a:extLst>
          </p:cNvPr>
          <p:cNvSpPr txBox="1"/>
          <p:nvPr/>
        </p:nvSpPr>
        <p:spPr>
          <a:xfrm>
            <a:off x="4849332" y="4584507"/>
            <a:ext cx="6663417" cy="1290352"/>
          </a:xfrm>
          <a:prstGeom prst="rect">
            <a:avLst/>
          </a:prstGeom>
          <a:noFill/>
          <a:ln w="12700" cap="rnd" cmpd="sng" algn="ctr">
            <a:noFill/>
            <a:prstDash val="solid"/>
            <a:round/>
          </a:ln>
          <a:effectLst/>
        </p:spPr>
        <p:txBody>
          <a:bodyPr vert="horz" wrap="square" lIns="180000" tIns="45720" rIns="180000" bIns="45720" rtlCol="0" anchor="t" anchorCtr="0">
            <a:noAutofit/>
          </a:bodyPr>
          <a:lstStyle/>
          <a:p>
            <a:pPr marL="171450" marR="0" indent="-17145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60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23286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프로세스 통합으로 </a:t>
            </a:r>
            <a:r>
              <a:rPr lang="ko-KR" altLang="en-US" sz="160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23286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운영의 효율성</a:t>
            </a:r>
            <a:r>
              <a:rPr lang="ko-KR" altLang="en-US" sz="160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23286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이루어 필요 자원을 절약</a:t>
            </a:r>
            <a:endParaRPr lang="en-US" altLang="ko-KR" sz="1600" dirty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232868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23286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실시간 자재 파악</a:t>
            </a:r>
            <a:r>
              <a:rPr lang="en-US" altLang="ko-KR" sz="160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23286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·</a:t>
            </a:r>
            <a:r>
              <a:rPr lang="ko-KR" altLang="en-US" sz="160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23286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수요 예측으로 재고를 관리</a:t>
            </a:r>
            <a:r>
              <a:rPr lang="en-US" altLang="ko-KR" sz="160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23286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kumimoji="0" lang="ko-KR" altLang="en-US" sz="1600" i="0" u="none" strike="noStrike" kern="1200" cap="none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232868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배분의 효율성</a:t>
            </a:r>
            <a:r>
              <a:rPr lang="ko-KR" altLang="en-US" sz="160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23286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높여 비용절감</a:t>
            </a:r>
            <a:endParaRPr kumimoji="0" lang="en-US" altLang="ko-KR" sz="1600" i="0" u="none" strike="noStrike" kern="1200" cap="none" normalizeH="0" baseline="0" noProof="0" dirty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232868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23286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정확하고 일치된 정보의 신속한 공유는 </a:t>
            </a:r>
            <a:r>
              <a:rPr lang="ko-KR" altLang="en-US" sz="160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23286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정보의 효율성</a:t>
            </a:r>
            <a:r>
              <a:rPr lang="ko-KR" altLang="en-US" sz="160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23286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높여 업무효율 증진</a:t>
            </a:r>
            <a:endParaRPr kumimoji="0" lang="ko-KR" altLang="en-US" sz="1600" i="0" u="none" strike="noStrike" kern="1200" cap="none" normalizeH="0" baseline="0" noProof="0" dirty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232868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115A5F-B965-4116-A7FF-08AF5AAD44C2}"/>
              </a:ext>
            </a:extLst>
          </p:cNvPr>
          <p:cNvSpPr txBox="1"/>
          <p:nvPr/>
        </p:nvSpPr>
        <p:spPr>
          <a:xfrm>
            <a:off x="4849332" y="2431682"/>
            <a:ext cx="6663417" cy="1290352"/>
          </a:xfrm>
          <a:prstGeom prst="rect">
            <a:avLst/>
          </a:prstGeom>
          <a:noFill/>
          <a:ln w="12700" cap="rnd" cmpd="sng" algn="ctr">
            <a:noFill/>
            <a:prstDash val="solid"/>
            <a:round/>
          </a:ln>
          <a:effectLst/>
        </p:spPr>
        <p:txBody>
          <a:bodyPr vert="horz" wrap="square" lIns="180000" tIns="45720" rIns="180000" bIns="45720" rtlCol="0" anchor="t" anchorCtr="0">
            <a:noAutofit/>
          </a:bodyPr>
          <a:lstStyle/>
          <a:p>
            <a:pPr marL="171450" marR="0" indent="-17145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160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23286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MVC</a:t>
            </a:r>
            <a:r>
              <a:rPr lang="ko-KR" altLang="en-US" sz="160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23286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프로젝트 및 </a:t>
            </a:r>
            <a:r>
              <a:rPr lang="ko-KR" altLang="en-US" sz="160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23286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스프링 프레임워크</a:t>
            </a:r>
            <a:r>
              <a:rPr lang="ko-KR" altLang="en-US" sz="160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23286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이용한 웹 프로젝트 개발</a:t>
            </a:r>
            <a:endParaRPr lang="en-US" altLang="ko-KR" sz="1600" dirty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232868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marR="0" indent="-17145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60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23286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실제 사용하는 관리자와 사용자들의 </a:t>
            </a:r>
            <a:r>
              <a:rPr lang="ko-KR" altLang="en-US" sz="160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23286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편리성을 고려</a:t>
            </a:r>
            <a:r>
              <a:rPr lang="ko-KR" altLang="en-US" sz="160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23286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 서비스 구성</a:t>
            </a:r>
            <a:endParaRPr lang="en-US" altLang="ko-KR" sz="1600" dirty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232868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marR="0" indent="-17145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60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23286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데이터베이스 활용 및 관리</a:t>
            </a:r>
            <a:r>
              <a:rPr lang="ko-KR" altLang="en-US" sz="160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23286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가능한 프로그램</a:t>
            </a:r>
            <a:endParaRPr kumimoji="0" lang="ko-KR" altLang="en-US" sz="1600" i="0" u="none" strike="noStrike" kern="1200" cap="none" normalizeH="0" baseline="0" noProof="0" dirty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232868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53297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30</a:t>
            </a:fld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555309"/>
              </p:ext>
            </p:extLst>
          </p:nvPr>
        </p:nvGraphicFramePr>
        <p:xfrm>
          <a:off x="1930400" y="1403271"/>
          <a:ext cx="8331200" cy="3886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503">
                  <a:extLst>
                    <a:ext uri="{9D8B030D-6E8A-4147-A177-3AD203B41FA5}">
                      <a16:colId xmlns:a16="http://schemas.microsoft.com/office/drawing/2014/main" val="793148813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141156966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4192322075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363277371"/>
                    </a:ext>
                  </a:extLst>
                </a:gridCol>
                <a:gridCol w="353503">
                  <a:extLst>
                    <a:ext uri="{9D8B030D-6E8A-4147-A177-3AD203B41FA5}">
                      <a16:colId xmlns:a16="http://schemas.microsoft.com/office/drawing/2014/main" val="396028538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3573618347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097493185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2370345627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데이터베이스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erp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작성자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김진희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033249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corp_car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작성일자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2020.12.22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23780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법인차량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등록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612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한글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영문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길이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NN 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기본값 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843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car_id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auto_increment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724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차종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car_model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5137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차량명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car_name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7795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차량번호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car_num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28328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구입일자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car_purchase_date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5083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구입가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car_purchase_price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765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사용년수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car_use_year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8237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잔존가액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car_scrap_value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76158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보험계약일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car_insurance_start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467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보험종료일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car_insurance_end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168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종합보험여부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car_comprehensive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3696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최근검사일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car_inspection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7577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총 운행거리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car_total_mileage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060991"/>
                  </a:ext>
                </a:extLst>
              </a:tr>
            </a:tbl>
          </a:graphicData>
        </a:graphic>
      </p:graphicFrame>
      <p:sp>
        <p:nvSpPr>
          <p:cNvPr id="6" name="제목 8"/>
          <p:cNvSpPr>
            <a:spLocks noGrp="1"/>
          </p:cNvSpPr>
          <p:nvPr>
            <p:ph type="title"/>
          </p:nvPr>
        </p:nvSpPr>
        <p:spPr>
          <a:xfrm>
            <a:off x="690947" y="260350"/>
            <a:ext cx="7814878" cy="53324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데이터베이스 설계 구조</a:t>
            </a:r>
          </a:p>
        </p:txBody>
      </p:sp>
      <p:sp>
        <p:nvSpPr>
          <p:cNvPr id="7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690563" y="793750"/>
            <a:ext cx="3348037" cy="282575"/>
          </a:xfrm>
        </p:spPr>
        <p:txBody>
          <a:bodyPr/>
          <a:lstStyle/>
          <a:p>
            <a:r>
              <a:rPr lang="en-US" altLang="ko-KR" dirty="0"/>
              <a:t>3-2.</a:t>
            </a:r>
            <a:r>
              <a:rPr lang="ko-KR" altLang="en-US" dirty="0"/>
              <a:t>테이블명세서</a:t>
            </a:r>
          </a:p>
        </p:txBody>
      </p:sp>
    </p:spTree>
    <p:extLst>
      <p:ext uri="{BB962C8B-B14F-4D97-AF65-F5344CB8AC3E}">
        <p14:creationId xmlns:p14="http://schemas.microsoft.com/office/powerpoint/2010/main" val="1616599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pc="120" dirty="0"/>
              <a:t>04.</a:t>
            </a:r>
            <a:r>
              <a:rPr lang="ko-KR" altLang="en-US" spc="120" dirty="0" err="1"/>
              <a:t>백엔드</a:t>
            </a:r>
            <a:endParaRPr lang="ko-KR" altLang="en-US" spc="12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l"/>
            <a:r>
              <a:rPr lang="en-US" altLang="ko-KR" dirty="0"/>
              <a:t>4-1. UI </a:t>
            </a:r>
            <a:r>
              <a:rPr lang="ko-KR" altLang="en-US" dirty="0"/>
              <a:t>설계 및 구현</a:t>
            </a:r>
          </a:p>
        </p:txBody>
      </p:sp>
      <p:grpSp>
        <p:nvGrpSpPr>
          <p:cNvPr id="98" name="그룹 97"/>
          <p:cNvGrpSpPr/>
          <p:nvPr/>
        </p:nvGrpSpPr>
        <p:grpSpPr>
          <a:xfrm>
            <a:off x="2502974" y="1808538"/>
            <a:ext cx="1658111" cy="985859"/>
            <a:chOff x="1545612" y="2112156"/>
            <a:chExt cx="1814512" cy="1078851"/>
          </a:xfrm>
        </p:grpSpPr>
        <p:grpSp>
          <p:nvGrpSpPr>
            <p:cNvPr id="92" name="그룹 91"/>
            <p:cNvGrpSpPr/>
            <p:nvPr/>
          </p:nvGrpSpPr>
          <p:grpSpPr>
            <a:xfrm>
              <a:off x="2061080" y="2112156"/>
              <a:ext cx="783576" cy="783576"/>
              <a:chOff x="2061080" y="2112156"/>
              <a:chExt cx="783576" cy="783576"/>
            </a:xfrm>
          </p:grpSpPr>
          <p:sp>
            <p:nvSpPr>
              <p:cNvPr id="6" name="모서리가 둥근 직사각형 5"/>
              <p:cNvSpPr/>
              <p:nvPr/>
            </p:nvSpPr>
            <p:spPr>
              <a:xfrm>
                <a:off x="2061080" y="2112156"/>
                <a:ext cx="783576" cy="783576"/>
              </a:xfrm>
              <a:prstGeom prst="roundRect">
                <a:avLst>
                  <a:gd name="adj" fmla="val 15600"/>
                </a:avLst>
              </a:prstGeom>
              <a:solidFill>
                <a:srgbClr val="2328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67125" y="2303970"/>
                <a:ext cx="571486" cy="399947"/>
              </a:xfrm>
              <a:prstGeom prst="rect">
                <a:avLst/>
              </a:prstGeom>
            </p:spPr>
          </p:pic>
        </p:grpSp>
        <p:sp>
          <p:nvSpPr>
            <p:cNvPr id="8" name="TextBox 7"/>
            <p:cNvSpPr txBox="1"/>
            <p:nvPr/>
          </p:nvSpPr>
          <p:spPr>
            <a:xfrm>
              <a:off x="1545612" y="2942226"/>
              <a:ext cx="1814512" cy="248781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squar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ko-KR" altLang="en-US" sz="1200" i="0" u="none" strike="noStrike" kern="1200" cap="none" spc="30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33428C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인사</a:t>
              </a:r>
              <a:r>
                <a:rPr kumimoji="0" lang="en-US" altLang="ko-KR" sz="1200" i="0" u="none" strike="noStrike" kern="1200" cap="none" spc="30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33428C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/</a:t>
              </a:r>
              <a:r>
                <a:rPr kumimoji="0" lang="ko-KR" altLang="en-US" sz="1200" i="0" u="none" strike="noStrike" kern="1200" cap="none" spc="30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33428C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급여관리</a:t>
              </a: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4315385" y="1808538"/>
            <a:ext cx="1658111" cy="985859"/>
            <a:chOff x="3217506" y="2112156"/>
            <a:chExt cx="1814512" cy="1078851"/>
          </a:xfrm>
        </p:grpSpPr>
        <p:sp>
          <p:nvSpPr>
            <p:cNvPr id="67" name="TextBox 66"/>
            <p:cNvSpPr txBox="1"/>
            <p:nvPr/>
          </p:nvSpPr>
          <p:spPr>
            <a:xfrm>
              <a:off x="3217506" y="2942226"/>
              <a:ext cx="1814512" cy="248781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squar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ko-KR" altLang="en-US" sz="1200" i="0" u="none" strike="noStrike" kern="1200" cap="none" spc="30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33428C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근태관리</a:t>
              </a:r>
            </a:p>
          </p:txBody>
        </p:sp>
        <p:grpSp>
          <p:nvGrpSpPr>
            <p:cNvPr id="93" name="그룹 92"/>
            <p:cNvGrpSpPr/>
            <p:nvPr/>
          </p:nvGrpSpPr>
          <p:grpSpPr>
            <a:xfrm>
              <a:off x="3732974" y="2112156"/>
              <a:ext cx="783576" cy="783576"/>
              <a:chOff x="3732974" y="2112156"/>
              <a:chExt cx="783576" cy="783576"/>
            </a:xfrm>
          </p:grpSpPr>
          <p:sp>
            <p:nvSpPr>
              <p:cNvPr id="65" name="모서리가 둥근 직사각형 64"/>
              <p:cNvSpPr/>
              <p:nvPr/>
            </p:nvSpPr>
            <p:spPr>
              <a:xfrm>
                <a:off x="3732974" y="2112156"/>
                <a:ext cx="783576" cy="783576"/>
              </a:xfrm>
              <a:prstGeom prst="roundRect">
                <a:avLst>
                  <a:gd name="adj" fmla="val 15600"/>
                </a:avLst>
              </a:prstGeom>
              <a:solidFill>
                <a:srgbClr val="2328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8" name="그림 87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22356" y="2265635"/>
                <a:ext cx="404813" cy="462926"/>
              </a:xfrm>
              <a:prstGeom prst="rect">
                <a:avLst/>
              </a:prstGeom>
            </p:spPr>
          </p:pic>
        </p:grpSp>
      </p:grpSp>
      <p:grpSp>
        <p:nvGrpSpPr>
          <p:cNvPr id="100" name="그룹 99"/>
          <p:cNvGrpSpPr/>
          <p:nvPr/>
        </p:nvGrpSpPr>
        <p:grpSpPr>
          <a:xfrm>
            <a:off x="6127797" y="1808538"/>
            <a:ext cx="1658111" cy="985859"/>
            <a:chOff x="5174944" y="2112156"/>
            <a:chExt cx="1814512" cy="1078851"/>
          </a:xfrm>
        </p:grpSpPr>
        <p:sp>
          <p:nvSpPr>
            <p:cNvPr id="71" name="TextBox 70"/>
            <p:cNvSpPr txBox="1"/>
            <p:nvPr/>
          </p:nvSpPr>
          <p:spPr>
            <a:xfrm>
              <a:off x="5174944" y="2942226"/>
              <a:ext cx="1814512" cy="248781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squar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ko-KR" altLang="en-US" sz="1200" i="0" u="none" strike="noStrike" kern="1200" cap="none" spc="30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33428C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영업관리</a:t>
              </a:r>
            </a:p>
          </p:txBody>
        </p:sp>
        <p:grpSp>
          <p:nvGrpSpPr>
            <p:cNvPr id="94" name="그룹 93"/>
            <p:cNvGrpSpPr/>
            <p:nvPr/>
          </p:nvGrpSpPr>
          <p:grpSpPr>
            <a:xfrm>
              <a:off x="5690412" y="2112156"/>
              <a:ext cx="783576" cy="783576"/>
              <a:chOff x="5690412" y="2112156"/>
              <a:chExt cx="783576" cy="783576"/>
            </a:xfrm>
          </p:grpSpPr>
          <p:sp>
            <p:nvSpPr>
              <p:cNvPr id="69" name="모서리가 둥근 직사각형 68"/>
              <p:cNvSpPr/>
              <p:nvPr/>
            </p:nvSpPr>
            <p:spPr>
              <a:xfrm>
                <a:off x="5690412" y="2112156"/>
                <a:ext cx="783576" cy="783576"/>
              </a:xfrm>
              <a:prstGeom prst="roundRect">
                <a:avLst>
                  <a:gd name="adj" fmla="val 15600"/>
                </a:avLst>
              </a:prstGeom>
              <a:solidFill>
                <a:srgbClr val="2328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9" name="그림 88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846110" y="2290279"/>
                <a:ext cx="472180" cy="413638"/>
              </a:xfrm>
              <a:prstGeom prst="rect">
                <a:avLst/>
              </a:prstGeom>
            </p:spPr>
          </p:pic>
        </p:grpSp>
      </p:grpSp>
      <p:grpSp>
        <p:nvGrpSpPr>
          <p:cNvPr id="101" name="그룹 100"/>
          <p:cNvGrpSpPr/>
          <p:nvPr/>
        </p:nvGrpSpPr>
        <p:grpSpPr>
          <a:xfrm>
            <a:off x="7940210" y="1808538"/>
            <a:ext cx="1658111" cy="985859"/>
            <a:chOff x="7132382" y="2112156"/>
            <a:chExt cx="1814512" cy="1078851"/>
          </a:xfrm>
        </p:grpSpPr>
        <p:sp>
          <p:nvSpPr>
            <p:cNvPr id="75" name="TextBox 74"/>
            <p:cNvSpPr txBox="1"/>
            <p:nvPr/>
          </p:nvSpPr>
          <p:spPr>
            <a:xfrm>
              <a:off x="7132382" y="2942226"/>
              <a:ext cx="1814512" cy="248781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squar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ko-KR" altLang="en-US" sz="1200" i="0" u="none" strike="noStrike" kern="1200" cap="none" spc="30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33428C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생산</a:t>
              </a:r>
              <a:r>
                <a:rPr kumimoji="0" lang="en-US" altLang="ko-KR" sz="1200" i="0" u="none" strike="noStrike" kern="1200" cap="none" spc="30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33428C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/</a:t>
              </a:r>
              <a:r>
                <a:rPr kumimoji="0" lang="ko-KR" altLang="en-US" sz="1200" i="0" u="none" strike="noStrike" kern="1200" cap="none" spc="300" normalizeH="0" baseline="0" noProof="0" dirty="0" err="1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33428C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제조관리</a:t>
              </a:r>
              <a:endParaRPr kumimoji="0" lang="ko-KR" altLang="en-US" sz="1200" i="0" u="none" strike="noStrike" kern="1200" cap="none" spc="30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95" name="그룹 94"/>
            <p:cNvGrpSpPr/>
            <p:nvPr/>
          </p:nvGrpSpPr>
          <p:grpSpPr>
            <a:xfrm>
              <a:off x="7647850" y="2112156"/>
              <a:ext cx="783576" cy="783576"/>
              <a:chOff x="7647850" y="2112156"/>
              <a:chExt cx="783576" cy="783576"/>
            </a:xfrm>
          </p:grpSpPr>
          <p:sp>
            <p:nvSpPr>
              <p:cNvPr id="73" name="모서리가 둥근 직사각형 72"/>
              <p:cNvSpPr/>
              <p:nvPr/>
            </p:nvSpPr>
            <p:spPr>
              <a:xfrm>
                <a:off x="7647850" y="2112156"/>
                <a:ext cx="783576" cy="783576"/>
              </a:xfrm>
              <a:prstGeom prst="roundRect">
                <a:avLst>
                  <a:gd name="adj" fmla="val 15600"/>
                </a:avLst>
              </a:prstGeom>
              <a:solidFill>
                <a:srgbClr val="2328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0" name="그림 89"/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803023" y="2296663"/>
                <a:ext cx="473230" cy="414560"/>
              </a:xfrm>
              <a:prstGeom prst="rect">
                <a:avLst/>
              </a:prstGeom>
            </p:spPr>
          </p:pic>
        </p:grpSp>
      </p:grpSp>
      <p:grpSp>
        <p:nvGrpSpPr>
          <p:cNvPr id="102" name="그룹 101"/>
          <p:cNvGrpSpPr/>
          <p:nvPr/>
        </p:nvGrpSpPr>
        <p:grpSpPr>
          <a:xfrm>
            <a:off x="9752621" y="1808538"/>
            <a:ext cx="1658111" cy="985859"/>
            <a:chOff x="9089820" y="2112156"/>
            <a:chExt cx="1814512" cy="1078851"/>
          </a:xfrm>
        </p:grpSpPr>
        <p:sp>
          <p:nvSpPr>
            <p:cNvPr id="87" name="TextBox 86"/>
            <p:cNvSpPr txBox="1"/>
            <p:nvPr/>
          </p:nvSpPr>
          <p:spPr>
            <a:xfrm>
              <a:off x="9089820" y="2942226"/>
              <a:ext cx="1814512" cy="248781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squar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ko-KR" altLang="en-US" sz="1200" i="0" u="none" strike="noStrike" kern="1200" cap="none" spc="30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33428C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구매관리</a:t>
              </a:r>
            </a:p>
          </p:txBody>
        </p:sp>
        <p:grpSp>
          <p:nvGrpSpPr>
            <p:cNvPr id="97" name="그룹 96"/>
            <p:cNvGrpSpPr/>
            <p:nvPr/>
          </p:nvGrpSpPr>
          <p:grpSpPr>
            <a:xfrm>
              <a:off x="9605288" y="2112156"/>
              <a:ext cx="783576" cy="783576"/>
              <a:chOff x="9605288" y="2112156"/>
              <a:chExt cx="783576" cy="783576"/>
            </a:xfrm>
          </p:grpSpPr>
          <p:sp>
            <p:nvSpPr>
              <p:cNvPr id="85" name="모서리가 둥근 직사각형 84"/>
              <p:cNvSpPr/>
              <p:nvPr/>
            </p:nvSpPr>
            <p:spPr>
              <a:xfrm>
                <a:off x="9605288" y="2112156"/>
                <a:ext cx="783576" cy="783576"/>
              </a:xfrm>
              <a:prstGeom prst="roundRect">
                <a:avLst>
                  <a:gd name="adj" fmla="val 15600"/>
                </a:avLst>
              </a:prstGeom>
              <a:solidFill>
                <a:srgbClr val="2328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1" name="그림 90"/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38032" y="2299705"/>
                <a:ext cx="488336" cy="434164"/>
              </a:xfrm>
              <a:prstGeom prst="rect">
                <a:avLst/>
              </a:prstGeom>
            </p:spPr>
          </p:pic>
        </p:grpSp>
      </p:grpSp>
      <p:cxnSp>
        <p:nvCxnSpPr>
          <p:cNvPr id="83" name="직선 연결선 82"/>
          <p:cNvCxnSpPr/>
          <p:nvPr/>
        </p:nvCxnSpPr>
        <p:spPr>
          <a:xfrm>
            <a:off x="2502974" y="2840238"/>
            <a:ext cx="1658111" cy="0"/>
          </a:xfrm>
          <a:prstGeom prst="line">
            <a:avLst/>
          </a:prstGeom>
          <a:ln w="15875">
            <a:solidFill>
              <a:srgbClr val="33428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2502974" y="2882724"/>
            <a:ext cx="1658111" cy="227337"/>
          </a:xfrm>
          <a:prstGeom prst="rect">
            <a:avLst/>
          </a:prstGeom>
          <a:noFill/>
          <a:ln w="12700" cap="rnd" cmpd="sng" algn="ctr">
            <a:noFill/>
            <a:prstDash val="solid"/>
            <a:round/>
          </a:ln>
          <a:effectLst>
            <a:outerShdw blurRad="152400" dist="139700" dir="2700000" algn="tl" rotWithShape="0">
              <a:prstClr val="black">
                <a:alpha val="8000"/>
              </a:prstClr>
            </a:outerShdw>
          </a:effectLst>
        </p:spPr>
        <p:txBody>
          <a:bodyPr vert="horz" wrap="square" lIns="144000" tIns="45720" rIns="180000" bIns="45720" rtlCol="0" anchor="t" anchorCtr="0">
            <a:noAutofit/>
          </a:bodyPr>
          <a:lstStyle/>
          <a:p>
            <a:pPr marL="171450" marR="0" indent="-171450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050" b="1" i="0" u="none" strike="noStrike" kern="1200" cap="none" spc="180" normalizeH="0" baseline="0" noProof="0" dirty="0" err="1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사원목록</a:t>
            </a:r>
            <a:endParaRPr kumimoji="0" lang="en-US" altLang="ko-KR" sz="1050" b="1" i="0" u="none" strike="noStrike" kern="1200" cap="none" spc="180" normalizeH="0" baseline="0" noProof="0" dirty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marR="0" indent="-171450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050" b="1" spc="18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조직도</a:t>
            </a:r>
            <a:endParaRPr lang="en-US" altLang="ko-KR" sz="1050" b="1" spc="180" dirty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marR="0" indent="-171450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050" b="1" i="0" u="none" strike="noStrike" kern="1200" cap="none" spc="18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급여처리내역</a:t>
            </a:r>
            <a:endParaRPr kumimoji="0" lang="en-US" altLang="ko-KR" sz="1050" b="1" i="0" u="none" strike="noStrike" kern="1200" cap="none" spc="180" normalizeH="0" baseline="0" noProof="0" dirty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marR="0" indent="-171450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050" b="1" i="0" u="none" strike="noStrike" kern="1200" cap="none" spc="18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세금계산테이블</a:t>
            </a:r>
          </a:p>
        </p:txBody>
      </p:sp>
      <p:cxnSp>
        <p:nvCxnSpPr>
          <p:cNvPr id="86" name="직선 연결선 85"/>
          <p:cNvCxnSpPr/>
          <p:nvPr/>
        </p:nvCxnSpPr>
        <p:spPr>
          <a:xfrm>
            <a:off x="4315385" y="2840238"/>
            <a:ext cx="1658111" cy="0"/>
          </a:xfrm>
          <a:prstGeom prst="line">
            <a:avLst/>
          </a:prstGeom>
          <a:ln w="15875">
            <a:solidFill>
              <a:srgbClr val="33428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4315385" y="2882724"/>
            <a:ext cx="1658111" cy="227337"/>
          </a:xfrm>
          <a:prstGeom prst="rect">
            <a:avLst/>
          </a:prstGeom>
          <a:noFill/>
          <a:ln w="12700" cap="rnd" cmpd="sng" algn="ctr">
            <a:noFill/>
            <a:prstDash val="solid"/>
            <a:round/>
          </a:ln>
          <a:effectLst>
            <a:outerShdw blurRad="152400" dist="139700" dir="2700000" algn="tl" rotWithShape="0">
              <a:prstClr val="black">
                <a:alpha val="8000"/>
              </a:prstClr>
            </a:outerShdw>
          </a:effectLst>
        </p:spPr>
        <p:txBody>
          <a:bodyPr vert="horz" wrap="square" lIns="144000" tIns="45720" rIns="180000" bIns="45720" rtlCol="0" anchor="t" anchorCtr="0">
            <a:noAutofit/>
          </a:bodyPr>
          <a:lstStyle/>
          <a:p>
            <a:pPr marL="171450" marR="0" indent="-171450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050" b="1" i="0" u="none" strike="noStrike" kern="1200" cap="none" spc="180" normalizeH="0" baseline="0" noProof="0" dirty="0" err="1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출퇴근현황</a:t>
            </a:r>
            <a:endParaRPr kumimoji="0" lang="en-US" altLang="ko-KR" sz="1050" b="1" i="0" u="none" strike="noStrike" kern="1200" cap="none" spc="180" normalizeH="0" baseline="0" noProof="0" dirty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marR="0" indent="-171450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050" b="1" i="0" u="none" strike="noStrike" kern="1200" cap="none" spc="18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휴가사용이력조회</a:t>
            </a:r>
            <a:endParaRPr kumimoji="0" lang="en-US" altLang="ko-KR" sz="1050" b="1" i="0" u="none" strike="noStrike" kern="1200" cap="none" spc="180" normalizeH="0" baseline="0" noProof="0" dirty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marR="0" indent="-171450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050" b="1" spc="18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휴가사용신청</a:t>
            </a:r>
            <a:endParaRPr lang="en-US" altLang="ko-KR" sz="1050" b="1" spc="180" dirty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marR="0" indent="-171450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050" b="1" spc="18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출장</a:t>
            </a:r>
            <a:r>
              <a:rPr lang="en-US" altLang="ko-KR" sz="1050" b="1" spc="18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050" b="1" spc="180" dirty="0" err="1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외근신청서</a:t>
            </a:r>
            <a:endParaRPr lang="en-US" altLang="ko-KR" sz="1050" b="1" spc="180" dirty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03" name="직선 연결선 102"/>
          <p:cNvCxnSpPr/>
          <p:nvPr/>
        </p:nvCxnSpPr>
        <p:spPr>
          <a:xfrm>
            <a:off x="6127797" y="2840238"/>
            <a:ext cx="1658111" cy="0"/>
          </a:xfrm>
          <a:prstGeom prst="line">
            <a:avLst/>
          </a:prstGeom>
          <a:ln w="15875">
            <a:solidFill>
              <a:srgbClr val="33428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6127797" y="2882724"/>
            <a:ext cx="1658111" cy="227337"/>
          </a:xfrm>
          <a:prstGeom prst="rect">
            <a:avLst/>
          </a:prstGeom>
          <a:noFill/>
          <a:ln w="12700" cap="rnd" cmpd="sng" algn="ctr">
            <a:noFill/>
            <a:prstDash val="solid"/>
            <a:round/>
          </a:ln>
          <a:effectLst>
            <a:outerShdw blurRad="152400" dist="139700" dir="2700000" algn="tl" rotWithShape="0">
              <a:prstClr val="black">
                <a:alpha val="8000"/>
              </a:prstClr>
            </a:outerShdw>
          </a:effectLst>
        </p:spPr>
        <p:txBody>
          <a:bodyPr vert="horz" wrap="square" lIns="144000" tIns="45720" rIns="180000" bIns="45720" rtlCol="0" anchor="t" anchorCtr="0">
            <a:noAutofit/>
          </a:bodyPr>
          <a:lstStyle/>
          <a:p>
            <a:pPr marL="171450" marR="0" indent="-171450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050" b="1" i="0" u="none" strike="noStrike" kern="1200" cap="none" spc="180" normalizeH="0" baseline="0" noProof="0" dirty="0" err="1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계약서목록</a:t>
            </a:r>
            <a:endParaRPr kumimoji="0" lang="en-US" altLang="ko-KR" sz="1050" b="1" i="0" u="none" strike="noStrike" kern="1200" cap="none" spc="180" normalizeH="0" baseline="0" noProof="0" dirty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marR="0" indent="-171450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050" b="1" spc="180" dirty="0" err="1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계약서입력</a:t>
            </a:r>
            <a:endParaRPr lang="en-US" altLang="ko-KR" sz="1050" b="1" spc="180" dirty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marR="0" indent="-171450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050" b="1" spc="180" dirty="0" err="1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거래처목록</a:t>
            </a:r>
            <a:endParaRPr lang="en-US" altLang="ko-KR" sz="1050" b="1" spc="180" dirty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marR="0" indent="-171450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050" b="1" spc="180" dirty="0" err="1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거래처입력</a:t>
            </a:r>
            <a:endParaRPr lang="en-US" altLang="ko-KR" sz="1050" b="1" spc="180" dirty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05" name="직선 연결선 104"/>
          <p:cNvCxnSpPr/>
          <p:nvPr/>
        </p:nvCxnSpPr>
        <p:spPr>
          <a:xfrm>
            <a:off x="7940210" y="2840238"/>
            <a:ext cx="1658111" cy="0"/>
          </a:xfrm>
          <a:prstGeom prst="line">
            <a:avLst/>
          </a:prstGeom>
          <a:ln w="15875">
            <a:solidFill>
              <a:srgbClr val="33428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7940210" y="2882724"/>
            <a:ext cx="1658111" cy="227337"/>
          </a:xfrm>
          <a:prstGeom prst="rect">
            <a:avLst/>
          </a:prstGeom>
          <a:noFill/>
          <a:ln w="12700" cap="rnd" cmpd="sng" algn="ctr">
            <a:noFill/>
            <a:prstDash val="solid"/>
            <a:round/>
          </a:ln>
          <a:effectLst>
            <a:outerShdw blurRad="152400" dist="139700" dir="2700000" algn="tl" rotWithShape="0">
              <a:prstClr val="black">
                <a:alpha val="8000"/>
              </a:prstClr>
            </a:outerShdw>
          </a:effectLst>
        </p:spPr>
        <p:txBody>
          <a:bodyPr vert="horz" wrap="square" lIns="144000" tIns="45720" rIns="180000" bIns="45720" rtlCol="0" anchor="t" anchorCtr="0">
            <a:noAutofit/>
          </a:bodyPr>
          <a:lstStyle/>
          <a:p>
            <a:pPr marL="171450" marR="0" indent="-171450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050" b="1" spc="18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출고상품목록</a:t>
            </a:r>
            <a:endParaRPr lang="en-US" altLang="ko-KR" sz="1050" b="1" spc="180" dirty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marR="0" indent="-171450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1050" b="1" spc="18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BOM </a:t>
            </a:r>
            <a:r>
              <a:rPr lang="ko-KR" altLang="en-US" sz="1050" b="1" spc="18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 공정관리</a:t>
            </a:r>
            <a:endParaRPr lang="en-US" altLang="ko-KR" sz="1050" b="1" spc="180" dirty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marR="0" indent="-171450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050" b="1" spc="180" dirty="0" err="1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상품목록</a:t>
            </a:r>
            <a:endParaRPr lang="en-US" altLang="ko-KR" sz="1050" b="1" spc="180" dirty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marR="0" indent="-171450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050" b="1" spc="18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상품정보입력</a:t>
            </a:r>
            <a:endParaRPr lang="en-US" altLang="ko-KR" sz="1050" b="1" spc="180" dirty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marR="0" indent="-171450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050" b="1" spc="18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워크센터관리</a:t>
            </a:r>
            <a:endParaRPr lang="en-US" altLang="ko-KR" sz="1050" b="1" spc="180" dirty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07" name="직선 연결선 106"/>
          <p:cNvCxnSpPr/>
          <p:nvPr/>
        </p:nvCxnSpPr>
        <p:spPr>
          <a:xfrm>
            <a:off x="9752621" y="2840238"/>
            <a:ext cx="1658111" cy="0"/>
          </a:xfrm>
          <a:prstGeom prst="line">
            <a:avLst/>
          </a:prstGeom>
          <a:ln w="15875">
            <a:solidFill>
              <a:srgbClr val="33428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9752621" y="2882724"/>
            <a:ext cx="1658111" cy="227337"/>
          </a:xfrm>
          <a:prstGeom prst="rect">
            <a:avLst/>
          </a:prstGeom>
          <a:noFill/>
          <a:ln w="12700" cap="rnd" cmpd="sng" algn="ctr">
            <a:noFill/>
            <a:prstDash val="solid"/>
            <a:round/>
          </a:ln>
          <a:effectLst>
            <a:outerShdw blurRad="152400" dist="139700" dir="2700000" algn="tl" rotWithShape="0">
              <a:prstClr val="black">
                <a:alpha val="8000"/>
              </a:prstClr>
            </a:outerShdw>
          </a:effectLst>
        </p:spPr>
        <p:txBody>
          <a:bodyPr vert="horz" wrap="square" lIns="144000" tIns="45720" rIns="180000" bIns="45720" rtlCol="0" anchor="t" anchorCtr="0">
            <a:noAutofit/>
          </a:bodyPr>
          <a:lstStyle/>
          <a:p>
            <a:pPr marL="171450" marR="0" indent="-171450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050" b="1" spc="180" dirty="0" smtClean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구매요청서작성</a:t>
            </a:r>
            <a:endParaRPr lang="en-US" altLang="ko-KR" sz="1050" b="1" spc="180" dirty="0" smtClean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marR="0" indent="-171450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050" b="1" spc="180" dirty="0" smtClean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구매요청서목록</a:t>
            </a:r>
            <a:endParaRPr lang="en-US" altLang="ko-KR" sz="1050" b="1" spc="180" dirty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1161598" y="1808538"/>
            <a:ext cx="716036" cy="716035"/>
          </a:xfrm>
          <a:prstGeom prst="roundRect">
            <a:avLst>
              <a:gd name="adj" fmla="val 15600"/>
            </a:avLst>
          </a:prstGeom>
          <a:solidFill>
            <a:srgbClr val="232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TextBox 139"/>
          <p:cNvSpPr txBox="1"/>
          <p:nvPr/>
        </p:nvSpPr>
        <p:spPr>
          <a:xfrm>
            <a:off x="690561" y="2567060"/>
            <a:ext cx="1658111" cy="227337"/>
          </a:xfrm>
          <a:prstGeom prst="rect">
            <a:avLst/>
          </a:prstGeom>
          <a:noFill/>
          <a:ln w="12700" cap="rnd" cmpd="sng" algn="ctr">
            <a:noFill/>
            <a:prstDash val="solid"/>
            <a:round/>
          </a:ln>
          <a:effectLst>
            <a:outerShdw blurRad="152400" dist="139700" dir="2700000" algn="tl" rotWithShape="0">
              <a:prstClr val="black">
                <a:alpha val="8000"/>
              </a:prstClr>
            </a:outerShdw>
          </a:effectLst>
        </p:spPr>
        <p:txBody>
          <a:bodyPr vert="horz" wrap="square" lIns="180000" tIns="45720" rIns="180000" bIns="45720" rtlCol="0" anchor="ctr" anchorCtr="0">
            <a:noAutofit/>
          </a:bodyPr>
          <a:lstStyle/>
          <a:p>
            <a:pPr marL="0" marR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ko-KR" altLang="en-US" sz="1200" i="0" u="none" strike="noStrike" kern="1200" cap="none" spc="300" normalizeH="0" baseline="0" noProof="0" dirty="0" err="1" smtClean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메인페이지</a:t>
            </a:r>
            <a:endParaRPr kumimoji="0" lang="ko-KR" altLang="en-US" sz="1200" i="0" u="none" strike="noStrike" kern="1200" cap="none" spc="300" normalizeH="0" baseline="0" noProof="0" dirty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690561" y="2840238"/>
            <a:ext cx="1658111" cy="0"/>
          </a:xfrm>
          <a:prstGeom prst="line">
            <a:avLst/>
          </a:prstGeom>
          <a:ln w="15875">
            <a:solidFill>
              <a:srgbClr val="33428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690561" y="2882724"/>
            <a:ext cx="1658111" cy="227337"/>
          </a:xfrm>
          <a:prstGeom prst="rect">
            <a:avLst/>
          </a:prstGeom>
          <a:noFill/>
          <a:ln w="12700" cap="rnd" cmpd="sng" algn="ctr">
            <a:noFill/>
            <a:prstDash val="solid"/>
            <a:round/>
          </a:ln>
          <a:effectLst>
            <a:outerShdw blurRad="152400" dist="139700" dir="2700000" algn="tl" rotWithShape="0">
              <a:prstClr val="black">
                <a:alpha val="8000"/>
              </a:prstClr>
            </a:outerShdw>
          </a:effectLst>
        </p:spPr>
        <p:txBody>
          <a:bodyPr vert="horz" wrap="square" lIns="144000" tIns="45720" rIns="180000" bIns="45720" rtlCol="0" anchor="t" anchorCtr="0">
            <a:noAutofit/>
          </a:bodyPr>
          <a:lstStyle/>
          <a:p>
            <a:pPr marR="0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ko-KR" altLang="en-US" sz="1000" b="1" i="0" u="none" strike="noStrike" kern="1200" cap="none" spc="300" normalizeH="0" baseline="0" noProof="0" dirty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58" name="그룹 157"/>
          <p:cNvGrpSpPr/>
          <p:nvPr/>
        </p:nvGrpSpPr>
        <p:grpSpPr>
          <a:xfrm>
            <a:off x="690563" y="4213570"/>
            <a:ext cx="1658110" cy="985859"/>
            <a:chOff x="1612534" y="3922298"/>
            <a:chExt cx="1814512" cy="1078851"/>
          </a:xfrm>
        </p:grpSpPr>
        <p:sp>
          <p:nvSpPr>
            <p:cNvPr id="152" name="TextBox 151"/>
            <p:cNvSpPr txBox="1"/>
            <p:nvPr/>
          </p:nvSpPr>
          <p:spPr>
            <a:xfrm>
              <a:off x="1612534" y="4752368"/>
              <a:ext cx="1814512" cy="248781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squar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ko-KR" altLang="en-US" sz="1200" i="0" u="none" strike="noStrike" kern="1200" cap="none" spc="30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33428C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법인차량관리</a:t>
              </a:r>
            </a:p>
          </p:txBody>
        </p:sp>
        <p:grpSp>
          <p:nvGrpSpPr>
            <p:cNvPr id="157" name="그룹 156"/>
            <p:cNvGrpSpPr/>
            <p:nvPr/>
          </p:nvGrpSpPr>
          <p:grpSpPr>
            <a:xfrm>
              <a:off x="2128002" y="3922298"/>
              <a:ext cx="783576" cy="783576"/>
              <a:chOff x="2128002" y="3922298"/>
              <a:chExt cx="783576" cy="783576"/>
            </a:xfrm>
          </p:grpSpPr>
          <p:sp>
            <p:nvSpPr>
              <p:cNvPr id="153" name="모서리가 둥근 직사각형 152"/>
              <p:cNvSpPr/>
              <p:nvPr/>
            </p:nvSpPr>
            <p:spPr>
              <a:xfrm>
                <a:off x="2128002" y="3922298"/>
                <a:ext cx="783576" cy="783576"/>
              </a:xfrm>
              <a:prstGeom prst="roundRect">
                <a:avLst>
                  <a:gd name="adj" fmla="val 15600"/>
                </a:avLst>
              </a:prstGeom>
              <a:solidFill>
                <a:srgbClr val="2328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6" name="그림 155"/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46822" y="4109695"/>
                <a:ext cx="545935" cy="408783"/>
              </a:xfrm>
              <a:prstGeom prst="rect">
                <a:avLst/>
              </a:prstGeom>
            </p:spPr>
          </p:pic>
        </p:grpSp>
      </p:grpSp>
      <p:grpSp>
        <p:nvGrpSpPr>
          <p:cNvPr id="160" name="그룹 159"/>
          <p:cNvGrpSpPr/>
          <p:nvPr/>
        </p:nvGrpSpPr>
        <p:grpSpPr>
          <a:xfrm>
            <a:off x="2502974" y="4213570"/>
            <a:ext cx="1658110" cy="985859"/>
            <a:chOff x="3400639" y="3922298"/>
            <a:chExt cx="1814512" cy="1078851"/>
          </a:xfrm>
        </p:grpSpPr>
        <p:sp>
          <p:nvSpPr>
            <p:cNvPr id="147" name="TextBox 146"/>
            <p:cNvSpPr txBox="1"/>
            <p:nvPr/>
          </p:nvSpPr>
          <p:spPr>
            <a:xfrm>
              <a:off x="3400639" y="4752368"/>
              <a:ext cx="1814512" cy="248781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squar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ko-KR" altLang="en-US" sz="1200" i="0" u="none" strike="noStrike" kern="1200" cap="none" spc="30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33428C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회사정보관리</a:t>
              </a:r>
            </a:p>
          </p:txBody>
        </p:sp>
        <p:sp>
          <p:nvSpPr>
            <p:cNvPr id="149" name="모서리가 둥근 직사각형 148"/>
            <p:cNvSpPr/>
            <p:nvPr/>
          </p:nvSpPr>
          <p:spPr>
            <a:xfrm>
              <a:off x="3916107" y="3922298"/>
              <a:ext cx="783576" cy="783576"/>
            </a:xfrm>
            <a:prstGeom prst="roundRect">
              <a:avLst>
                <a:gd name="adj" fmla="val 15600"/>
              </a:avLst>
            </a:prstGeom>
            <a:solidFill>
              <a:srgbClr val="2328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9" name="그림 158"/>
            <p:cNvPicPr>
              <a:picLocks noChangeAspect="1"/>
            </p:cNvPicPr>
            <p:nvPr/>
          </p:nvPicPr>
          <p:blipFill>
            <a:blip r:embed="rId13" cstate="screen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90715" y="4065727"/>
              <a:ext cx="434360" cy="496715"/>
            </a:xfrm>
            <a:prstGeom prst="rect">
              <a:avLst/>
            </a:prstGeom>
          </p:spPr>
        </p:pic>
      </p:grpSp>
      <p:grpSp>
        <p:nvGrpSpPr>
          <p:cNvPr id="162" name="그룹 161"/>
          <p:cNvGrpSpPr/>
          <p:nvPr/>
        </p:nvGrpSpPr>
        <p:grpSpPr>
          <a:xfrm>
            <a:off x="4315386" y="4213570"/>
            <a:ext cx="1658110" cy="985859"/>
            <a:chOff x="5188744" y="3922298"/>
            <a:chExt cx="1814512" cy="1078851"/>
          </a:xfrm>
        </p:grpSpPr>
        <p:sp>
          <p:nvSpPr>
            <p:cNvPr id="143" name="TextBox 142"/>
            <p:cNvSpPr txBox="1"/>
            <p:nvPr/>
          </p:nvSpPr>
          <p:spPr>
            <a:xfrm>
              <a:off x="5188744" y="4752368"/>
              <a:ext cx="1814512" cy="248781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squar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ko-KR" altLang="en-US" sz="1200" i="0" u="none" strike="noStrike" kern="1200" cap="none" spc="30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33428C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전자결재관리</a:t>
              </a:r>
            </a:p>
          </p:txBody>
        </p:sp>
        <p:sp>
          <p:nvSpPr>
            <p:cNvPr id="145" name="모서리가 둥근 직사각형 144"/>
            <p:cNvSpPr/>
            <p:nvPr/>
          </p:nvSpPr>
          <p:spPr>
            <a:xfrm>
              <a:off x="5704212" y="3922298"/>
              <a:ext cx="783576" cy="783576"/>
            </a:xfrm>
            <a:prstGeom prst="roundRect">
              <a:avLst>
                <a:gd name="adj" fmla="val 15600"/>
              </a:avLst>
            </a:prstGeom>
            <a:solidFill>
              <a:srgbClr val="2328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1" name="그림 160"/>
            <p:cNvPicPr>
              <a:picLocks noChangeAspect="1"/>
            </p:cNvPicPr>
            <p:nvPr/>
          </p:nvPicPr>
          <p:blipFill>
            <a:blip r:embed="rId15" cstate="screen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27165" y="4152258"/>
              <a:ext cx="537670" cy="323656"/>
            </a:xfrm>
            <a:prstGeom prst="rect">
              <a:avLst/>
            </a:prstGeom>
          </p:spPr>
        </p:pic>
      </p:grpSp>
      <p:grpSp>
        <p:nvGrpSpPr>
          <p:cNvPr id="165" name="그룹 164"/>
          <p:cNvGrpSpPr/>
          <p:nvPr/>
        </p:nvGrpSpPr>
        <p:grpSpPr>
          <a:xfrm>
            <a:off x="6127798" y="4213570"/>
            <a:ext cx="1658110" cy="985859"/>
            <a:chOff x="6976849" y="3922298"/>
            <a:chExt cx="1814512" cy="1078851"/>
          </a:xfrm>
        </p:grpSpPr>
        <p:sp>
          <p:nvSpPr>
            <p:cNvPr id="139" name="TextBox 138"/>
            <p:cNvSpPr txBox="1"/>
            <p:nvPr/>
          </p:nvSpPr>
          <p:spPr>
            <a:xfrm>
              <a:off x="6976849" y="4752368"/>
              <a:ext cx="1814512" cy="248781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squar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ko-KR" altLang="en-US" sz="1200" i="0" u="none" strike="noStrike" kern="1200" cap="none" spc="300" normalizeH="0" baseline="0" noProof="0" dirty="0" err="1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33428C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게시판관리</a:t>
              </a:r>
              <a:endParaRPr kumimoji="0" lang="ko-KR" altLang="en-US" sz="1200" i="0" u="none" strike="noStrike" kern="1200" cap="none" spc="30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41" name="모서리가 둥근 직사각형 140"/>
            <p:cNvSpPr/>
            <p:nvPr/>
          </p:nvSpPr>
          <p:spPr>
            <a:xfrm>
              <a:off x="7492317" y="3922298"/>
              <a:ext cx="783576" cy="783576"/>
            </a:xfrm>
            <a:prstGeom prst="roundRect">
              <a:avLst>
                <a:gd name="adj" fmla="val 15600"/>
              </a:avLst>
            </a:prstGeom>
            <a:solidFill>
              <a:srgbClr val="2328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그림 162"/>
            <p:cNvPicPr>
              <a:picLocks noChangeAspect="1"/>
            </p:cNvPicPr>
            <p:nvPr/>
          </p:nvPicPr>
          <p:blipFill>
            <a:blip r:embed="rId17" cstate="screen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34702" y="4125815"/>
              <a:ext cx="498806" cy="399532"/>
            </a:xfrm>
            <a:prstGeom prst="rect">
              <a:avLst/>
            </a:prstGeom>
          </p:spPr>
        </p:pic>
      </p:grpSp>
      <p:grpSp>
        <p:nvGrpSpPr>
          <p:cNvPr id="166" name="그룹 165"/>
          <p:cNvGrpSpPr/>
          <p:nvPr/>
        </p:nvGrpSpPr>
        <p:grpSpPr>
          <a:xfrm>
            <a:off x="7940209" y="4213570"/>
            <a:ext cx="1658110" cy="985859"/>
            <a:chOff x="8764954" y="3922298"/>
            <a:chExt cx="1814512" cy="1078851"/>
          </a:xfrm>
        </p:grpSpPr>
        <p:sp>
          <p:nvSpPr>
            <p:cNvPr id="135" name="TextBox 134"/>
            <p:cNvSpPr txBox="1"/>
            <p:nvPr/>
          </p:nvSpPr>
          <p:spPr>
            <a:xfrm>
              <a:off x="8764954" y="4752368"/>
              <a:ext cx="1814512" cy="248781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squar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ko-KR" altLang="en-US" sz="1200" i="0" u="none" strike="noStrike" kern="1200" cap="none" spc="30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33428C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사용자정보관리</a:t>
              </a:r>
            </a:p>
          </p:txBody>
        </p:sp>
        <p:sp>
          <p:nvSpPr>
            <p:cNvPr id="137" name="모서리가 둥근 직사각형 136"/>
            <p:cNvSpPr/>
            <p:nvPr/>
          </p:nvSpPr>
          <p:spPr>
            <a:xfrm>
              <a:off x="9280422" y="3922298"/>
              <a:ext cx="783576" cy="783576"/>
            </a:xfrm>
            <a:prstGeom prst="roundRect">
              <a:avLst>
                <a:gd name="adj" fmla="val 15600"/>
              </a:avLst>
            </a:prstGeom>
            <a:solidFill>
              <a:srgbClr val="2328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4" name="그림 163"/>
            <p:cNvPicPr>
              <a:picLocks noChangeAspect="1"/>
            </p:cNvPicPr>
            <p:nvPr/>
          </p:nvPicPr>
          <p:blipFill>
            <a:blip r:embed="rId19" cstate="screen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72631" y="4076500"/>
              <a:ext cx="399158" cy="456458"/>
            </a:xfrm>
            <a:prstGeom prst="rect">
              <a:avLst/>
            </a:prstGeom>
          </p:spPr>
        </p:pic>
      </p:grpSp>
      <p:cxnSp>
        <p:nvCxnSpPr>
          <p:cNvPr id="109" name="직선 연결선 108"/>
          <p:cNvCxnSpPr/>
          <p:nvPr/>
        </p:nvCxnSpPr>
        <p:spPr>
          <a:xfrm>
            <a:off x="690563" y="5241916"/>
            <a:ext cx="1658110" cy="0"/>
          </a:xfrm>
          <a:prstGeom prst="line">
            <a:avLst/>
          </a:prstGeom>
          <a:ln w="15875">
            <a:solidFill>
              <a:srgbClr val="33428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690563" y="5284403"/>
            <a:ext cx="1658110" cy="227337"/>
          </a:xfrm>
          <a:prstGeom prst="rect">
            <a:avLst/>
          </a:prstGeom>
          <a:noFill/>
          <a:ln w="12700" cap="rnd" cmpd="sng" algn="ctr">
            <a:noFill/>
            <a:prstDash val="solid"/>
            <a:round/>
          </a:ln>
          <a:effectLst>
            <a:outerShdw blurRad="152400" dist="139700" dir="2700000" algn="tl" rotWithShape="0">
              <a:prstClr val="black">
                <a:alpha val="8000"/>
              </a:prstClr>
            </a:outerShdw>
          </a:effectLst>
        </p:spPr>
        <p:txBody>
          <a:bodyPr vert="horz" wrap="square" lIns="144000" tIns="45720" rIns="180000" bIns="45720" rtlCol="0" anchor="t" anchorCtr="0">
            <a:noAutofit/>
          </a:bodyPr>
          <a:lstStyle/>
          <a:p>
            <a:pPr marL="171450" marR="0" indent="-171450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050" b="1" i="0" u="none" strike="noStrike" kern="1200" cap="none" spc="18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법인차량관리</a:t>
            </a:r>
            <a:endParaRPr kumimoji="0" lang="en-US" altLang="ko-KR" sz="1050" b="1" i="0" u="none" strike="noStrike" kern="1200" cap="none" spc="180" normalizeH="0" baseline="0" noProof="0" dirty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marR="0" indent="-171450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050" b="1" spc="18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법인차량운행일지</a:t>
            </a:r>
            <a:endParaRPr kumimoji="0" lang="ko-KR" altLang="en-US" sz="1050" b="1" i="0" u="none" strike="noStrike" kern="1200" cap="none" spc="180" normalizeH="0" noProof="0" dirty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11" name="직선 연결선 110"/>
          <p:cNvCxnSpPr/>
          <p:nvPr/>
        </p:nvCxnSpPr>
        <p:spPr>
          <a:xfrm>
            <a:off x="2502974" y="5241916"/>
            <a:ext cx="1658110" cy="0"/>
          </a:xfrm>
          <a:prstGeom prst="line">
            <a:avLst/>
          </a:prstGeom>
          <a:ln w="15875">
            <a:solidFill>
              <a:srgbClr val="33428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2502974" y="5284403"/>
            <a:ext cx="1658110" cy="227337"/>
          </a:xfrm>
          <a:prstGeom prst="rect">
            <a:avLst/>
          </a:prstGeom>
          <a:noFill/>
          <a:ln w="12700" cap="rnd" cmpd="sng" algn="ctr">
            <a:noFill/>
            <a:prstDash val="solid"/>
            <a:round/>
          </a:ln>
          <a:effectLst>
            <a:outerShdw blurRad="152400" dist="139700" dir="2700000" algn="tl" rotWithShape="0">
              <a:prstClr val="black">
                <a:alpha val="8000"/>
              </a:prstClr>
            </a:outerShdw>
          </a:effectLst>
        </p:spPr>
        <p:txBody>
          <a:bodyPr vert="horz" wrap="square" lIns="144000" tIns="45720" rIns="180000" bIns="45720" rtlCol="0" anchor="t" anchorCtr="0">
            <a:noAutofit/>
          </a:bodyPr>
          <a:lstStyle/>
          <a:p>
            <a:pPr marL="171450" marR="0" indent="-171450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050" b="1" i="0" u="none" strike="noStrike" kern="1200" cap="none" spc="18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회사기초정보입력</a:t>
            </a:r>
          </a:p>
        </p:txBody>
      </p:sp>
      <p:cxnSp>
        <p:nvCxnSpPr>
          <p:cNvPr id="113" name="직선 연결선 112"/>
          <p:cNvCxnSpPr/>
          <p:nvPr/>
        </p:nvCxnSpPr>
        <p:spPr>
          <a:xfrm>
            <a:off x="4315385" y="5241916"/>
            <a:ext cx="1658110" cy="0"/>
          </a:xfrm>
          <a:prstGeom prst="line">
            <a:avLst/>
          </a:prstGeom>
          <a:ln w="15875">
            <a:solidFill>
              <a:srgbClr val="33428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4315385" y="5284403"/>
            <a:ext cx="1658110" cy="227337"/>
          </a:xfrm>
          <a:prstGeom prst="rect">
            <a:avLst/>
          </a:prstGeom>
          <a:noFill/>
          <a:ln w="12700" cap="rnd" cmpd="sng" algn="ctr">
            <a:noFill/>
            <a:prstDash val="solid"/>
            <a:round/>
          </a:ln>
          <a:effectLst>
            <a:outerShdw blurRad="152400" dist="139700" dir="2700000" algn="tl" rotWithShape="0">
              <a:prstClr val="black">
                <a:alpha val="8000"/>
              </a:prstClr>
            </a:outerShdw>
          </a:effectLst>
        </p:spPr>
        <p:txBody>
          <a:bodyPr vert="horz" wrap="square" lIns="144000" tIns="45720" rIns="180000" bIns="45720" rtlCol="0" anchor="t" anchorCtr="0">
            <a:noAutofit/>
          </a:bodyPr>
          <a:lstStyle/>
          <a:p>
            <a:pPr marL="171450" marR="0" indent="-171450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050" b="1" i="0" u="none" strike="noStrike" kern="1200" cap="none" spc="18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미결함</a:t>
            </a:r>
            <a:endParaRPr kumimoji="0" lang="en-US" altLang="ko-KR" sz="1050" b="1" i="0" u="none" strike="noStrike" kern="1200" cap="none" spc="180" normalizeH="0" baseline="0" noProof="0" dirty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marR="0" indent="-171450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050" b="1" spc="18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완결함</a:t>
            </a:r>
            <a:endParaRPr lang="en-US" altLang="ko-KR" sz="1050" b="1" spc="180" dirty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marR="0" indent="-171450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050" b="1" i="0" u="none" strike="noStrike" kern="1200" cap="none" spc="180" normalizeH="0" baseline="0" noProof="0" dirty="0" err="1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상신함</a:t>
            </a:r>
            <a:endParaRPr kumimoji="0" lang="en-US" altLang="ko-KR" sz="1050" b="1" i="0" u="none" strike="noStrike" kern="1200" cap="none" spc="180" normalizeH="0" baseline="0" noProof="0" dirty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6127798" y="5241916"/>
            <a:ext cx="1658110" cy="0"/>
          </a:xfrm>
          <a:prstGeom prst="line">
            <a:avLst/>
          </a:prstGeom>
          <a:ln w="15875">
            <a:solidFill>
              <a:srgbClr val="33428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6127798" y="5284403"/>
            <a:ext cx="1658110" cy="227337"/>
          </a:xfrm>
          <a:prstGeom prst="rect">
            <a:avLst/>
          </a:prstGeom>
          <a:noFill/>
          <a:ln w="12700" cap="rnd" cmpd="sng" algn="ctr">
            <a:noFill/>
            <a:prstDash val="solid"/>
            <a:round/>
          </a:ln>
          <a:effectLst>
            <a:outerShdw blurRad="152400" dist="139700" dir="2700000" algn="tl" rotWithShape="0">
              <a:prstClr val="black">
                <a:alpha val="8000"/>
              </a:prstClr>
            </a:outerShdw>
          </a:effectLst>
        </p:spPr>
        <p:txBody>
          <a:bodyPr vert="horz" wrap="square" lIns="144000" tIns="45720" rIns="180000" bIns="45720" rtlCol="0" anchor="t" anchorCtr="0">
            <a:noAutofit/>
          </a:bodyPr>
          <a:lstStyle/>
          <a:p>
            <a:pPr marL="171450" marR="0" indent="-171450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050" b="1" i="0" u="none" strike="noStrike" kern="1200" cap="none" spc="180" normalizeH="0" baseline="0" noProof="0" dirty="0" err="1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게시글목록</a:t>
            </a:r>
            <a:endParaRPr kumimoji="0" lang="en-US" altLang="ko-KR" sz="1050" b="1" i="0" u="none" strike="noStrike" kern="1200" cap="none" spc="180" normalizeH="0" baseline="0" noProof="0" dirty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marR="0" indent="-171450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050" b="1" spc="180" dirty="0" err="1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게시판관리</a:t>
            </a:r>
            <a:endParaRPr kumimoji="0" lang="en-US" altLang="ko-KR" sz="1050" b="1" i="0" u="none" strike="noStrike" kern="1200" cap="none" spc="180" normalizeH="0" baseline="0" noProof="0" dirty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17" name="직선 연결선 116"/>
          <p:cNvCxnSpPr/>
          <p:nvPr/>
        </p:nvCxnSpPr>
        <p:spPr>
          <a:xfrm>
            <a:off x="7940209" y="5241916"/>
            <a:ext cx="1658110" cy="0"/>
          </a:xfrm>
          <a:prstGeom prst="line">
            <a:avLst/>
          </a:prstGeom>
          <a:ln w="15875">
            <a:solidFill>
              <a:srgbClr val="33428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7940209" y="5284403"/>
            <a:ext cx="1658110" cy="227337"/>
          </a:xfrm>
          <a:prstGeom prst="rect">
            <a:avLst/>
          </a:prstGeom>
          <a:noFill/>
          <a:ln w="12700" cap="rnd" cmpd="sng" algn="ctr">
            <a:noFill/>
            <a:prstDash val="solid"/>
            <a:round/>
          </a:ln>
          <a:effectLst>
            <a:outerShdw blurRad="152400" dist="139700" dir="2700000" algn="tl" rotWithShape="0">
              <a:prstClr val="black">
                <a:alpha val="8000"/>
              </a:prstClr>
            </a:outerShdw>
          </a:effectLst>
        </p:spPr>
        <p:txBody>
          <a:bodyPr vert="horz" wrap="square" lIns="144000" tIns="45720" rIns="180000" bIns="45720" rtlCol="0" anchor="t" anchorCtr="0">
            <a:noAutofit/>
          </a:bodyPr>
          <a:lstStyle/>
          <a:p>
            <a:pPr marL="171450" marR="0" indent="-171450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050" b="1" i="0" u="none" strike="noStrike" kern="1200" cap="none" spc="180" normalizeH="0" baseline="0" noProof="0" dirty="0" err="1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내정보관리</a:t>
            </a:r>
            <a:endParaRPr kumimoji="0" lang="en-US" altLang="ko-KR" sz="1050" b="1" i="0" u="none" strike="noStrike" kern="1200" cap="none" spc="180" normalizeH="0" baseline="0" noProof="0" dirty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9752620" y="4972092"/>
            <a:ext cx="1658110" cy="227337"/>
          </a:xfrm>
          <a:prstGeom prst="rect">
            <a:avLst/>
          </a:prstGeom>
          <a:noFill/>
          <a:ln w="12700" cap="rnd" cmpd="sng" algn="ctr">
            <a:noFill/>
            <a:prstDash val="solid"/>
            <a:round/>
          </a:ln>
          <a:effectLst>
            <a:outerShdw blurRad="152400" dist="139700" dir="2700000" algn="tl" rotWithShape="0">
              <a:prstClr val="black">
                <a:alpha val="8000"/>
              </a:prstClr>
            </a:outerShdw>
          </a:effectLst>
        </p:spPr>
        <p:txBody>
          <a:bodyPr vert="horz" wrap="square" lIns="180000" tIns="45720" rIns="180000" bIns="45720" rtlCol="0" anchor="ctr" anchorCtr="0">
            <a:noAutofit/>
          </a:bodyPr>
          <a:lstStyle/>
          <a:p>
            <a:pPr marL="0" marR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ko-KR" altLang="en-US" sz="1200" i="0" u="none" strike="noStrike" kern="1200" cap="none" spc="300" normalizeH="0" baseline="0" noProof="0" dirty="0" err="1" smtClean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쪽지함</a:t>
            </a:r>
            <a:endParaRPr kumimoji="0" lang="ko-KR" altLang="en-US" sz="1200" i="0" u="none" strike="noStrike" kern="1200" cap="none" spc="300" normalizeH="0" baseline="0" noProof="0" dirty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10223657" y="4213570"/>
            <a:ext cx="716036" cy="716035"/>
          </a:xfrm>
          <a:prstGeom prst="roundRect">
            <a:avLst>
              <a:gd name="adj" fmla="val 15600"/>
            </a:avLst>
          </a:prstGeom>
          <a:solidFill>
            <a:srgbClr val="232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7" name="직선 연결선 166"/>
          <p:cNvCxnSpPr/>
          <p:nvPr/>
        </p:nvCxnSpPr>
        <p:spPr>
          <a:xfrm>
            <a:off x="9752620" y="5241916"/>
            <a:ext cx="1658110" cy="0"/>
          </a:xfrm>
          <a:prstGeom prst="line">
            <a:avLst/>
          </a:prstGeom>
          <a:ln w="15875">
            <a:solidFill>
              <a:srgbClr val="33428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9752620" y="5284403"/>
            <a:ext cx="1658110" cy="227337"/>
          </a:xfrm>
          <a:prstGeom prst="rect">
            <a:avLst/>
          </a:prstGeom>
          <a:noFill/>
          <a:ln w="12700" cap="rnd" cmpd="sng" algn="ctr">
            <a:noFill/>
            <a:prstDash val="solid"/>
            <a:round/>
          </a:ln>
          <a:effectLst>
            <a:outerShdw blurRad="152400" dist="139700" dir="2700000" algn="tl" rotWithShape="0">
              <a:prstClr val="black">
                <a:alpha val="8000"/>
              </a:prstClr>
            </a:outerShdw>
          </a:effectLst>
        </p:spPr>
        <p:txBody>
          <a:bodyPr vert="horz" wrap="square" lIns="144000" tIns="45720" rIns="180000" bIns="45720" rtlCol="0" anchor="t" anchorCtr="0">
            <a:noAutofit/>
          </a:bodyPr>
          <a:lstStyle/>
          <a:p>
            <a:pPr marL="171450" marR="0" indent="-171450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050" b="1" spc="180" noProof="0" dirty="0" err="1" smtClean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쪽지쓰기</a:t>
            </a:r>
            <a:endParaRPr lang="en-US" altLang="ko-KR" sz="1050" b="1" spc="180" noProof="0" dirty="0" smtClean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marR="0" indent="-171450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050" b="1" i="0" u="none" strike="noStrike" kern="1200" cap="none" spc="180" normalizeH="0" baseline="0" dirty="0" err="1" smtClean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받은쪽지함</a:t>
            </a:r>
            <a:endParaRPr kumimoji="0" lang="en-US" altLang="ko-KR" sz="1050" b="1" i="0" u="none" strike="noStrike" kern="1200" cap="none" spc="180" normalizeH="0" baseline="0" dirty="0" smtClean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marR="0" indent="-171450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050" b="1" spc="180" noProof="0" dirty="0" err="1" smtClean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보낸쪽지함</a:t>
            </a:r>
            <a:endParaRPr kumimoji="0" lang="en-US" altLang="ko-KR" sz="1050" b="1" i="0" u="none" strike="noStrike" kern="1200" cap="none" spc="180" normalizeH="0" baseline="0" noProof="0" dirty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69" name="그림 168"/>
          <p:cNvPicPr>
            <a:picLocks noChangeAspect="1"/>
          </p:cNvPicPr>
          <p:nvPr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324" y="4337236"/>
            <a:ext cx="468702" cy="46870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05" y="1908009"/>
            <a:ext cx="519821" cy="519821"/>
          </a:xfrm>
          <a:prstGeom prst="rect">
            <a:avLst/>
          </a:prstGeom>
        </p:spPr>
      </p:pic>
      <p:sp>
        <p:nvSpPr>
          <p:cNvPr id="170" name="TextBox 169"/>
          <p:cNvSpPr txBox="1"/>
          <p:nvPr/>
        </p:nvSpPr>
        <p:spPr>
          <a:xfrm>
            <a:off x="690561" y="2882724"/>
            <a:ext cx="1658111" cy="227337"/>
          </a:xfrm>
          <a:prstGeom prst="rect">
            <a:avLst/>
          </a:prstGeom>
          <a:noFill/>
          <a:ln w="12700" cap="rnd" cmpd="sng" algn="ctr">
            <a:noFill/>
            <a:prstDash val="solid"/>
            <a:round/>
          </a:ln>
          <a:effectLst>
            <a:outerShdw blurRad="152400" dist="139700" dir="2700000" algn="tl" rotWithShape="0">
              <a:prstClr val="black">
                <a:alpha val="8000"/>
              </a:prstClr>
            </a:outerShdw>
          </a:effectLst>
        </p:spPr>
        <p:txBody>
          <a:bodyPr vert="horz" wrap="square" lIns="144000" tIns="45720" rIns="180000" bIns="45720" rtlCol="0" anchor="t" anchorCtr="0">
            <a:noAutofit/>
          </a:bodyPr>
          <a:lstStyle/>
          <a:p>
            <a:pPr marL="171450" marR="0" indent="-171450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050" b="1" i="0" u="none" strike="noStrike" kern="1200" cap="none" spc="180" normalizeH="0" baseline="0" noProof="0" dirty="0" err="1" smtClean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메뉴연결</a:t>
            </a:r>
            <a:endParaRPr kumimoji="0" lang="ko-KR" altLang="en-US" sz="1050" b="1" i="0" u="none" strike="noStrike" kern="1200" cap="none" spc="180" normalizeH="0" baseline="0" noProof="0" dirty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27202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8078" y="1258838"/>
            <a:ext cx="9331996" cy="4703812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메인 페이지 화면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8057259" y="1268363"/>
            <a:ext cx="263819" cy="272056"/>
            <a:chOff x="562617" y="1053668"/>
            <a:chExt cx="263819" cy="272056"/>
          </a:xfrm>
        </p:grpSpPr>
        <p:sp>
          <p:nvSpPr>
            <p:cNvPr id="20" name="타원 19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770046" y="1286631"/>
            <a:ext cx="263819" cy="272056"/>
            <a:chOff x="562617" y="1053668"/>
            <a:chExt cx="263819" cy="272056"/>
          </a:xfrm>
        </p:grpSpPr>
        <p:sp>
          <p:nvSpPr>
            <p:cNvPr id="23" name="타원 22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98999" y="1736935"/>
            <a:ext cx="3276926" cy="4712935"/>
            <a:chOff x="441778" y="1345159"/>
            <a:chExt cx="3276926" cy="4712935"/>
          </a:xfrm>
        </p:grpSpPr>
        <p:grpSp>
          <p:nvGrpSpPr>
            <p:cNvPr id="26" name="그룹 25"/>
            <p:cNvGrpSpPr/>
            <p:nvPr/>
          </p:nvGrpSpPr>
          <p:grpSpPr>
            <a:xfrm>
              <a:off x="573688" y="1443165"/>
              <a:ext cx="3145016" cy="4614929"/>
              <a:chOff x="694526" y="1157231"/>
              <a:chExt cx="3145016" cy="4614929"/>
            </a:xfrm>
            <a:effectLst>
              <a:outerShdw blurRad="50800" dist="38100" dir="2700000" algn="tl" rotWithShape="0">
                <a:schemeClr val="tx1">
                  <a:alpha val="20000"/>
                </a:schemeClr>
              </a:outerShdw>
            </a:effectLst>
          </p:grpSpPr>
          <p:sp>
            <p:nvSpPr>
              <p:cNvPr id="30" name="텍스트 개체 틀 20"/>
              <p:cNvSpPr txBox="1">
                <a:spLocks/>
              </p:cNvSpPr>
              <p:nvPr/>
            </p:nvSpPr>
            <p:spPr>
              <a:xfrm>
                <a:off x="694526" y="1386393"/>
                <a:ext cx="3145016" cy="4385767"/>
              </a:xfrm>
              <a:prstGeom prst="roundRect">
                <a:avLst>
                  <a:gd name="adj" fmla="val 3380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ko-KR" sz="1400" dirty="0"/>
                  <a:t>1. </a:t>
                </a:r>
                <a:r>
                  <a:rPr lang="ko-KR" altLang="en-US" sz="1400" dirty="0"/>
                  <a:t>회사소개</a:t>
                </a:r>
                <a:r>
                  <a:rPr lang="en-US" altLang="ko-KR" sz="1400" dirty="0"/>
                  <a:t/>
                </a:r>
                <a:br>
                  <a:rPr lang="en-US" altLang="ko-KR" sz="1400" dirty="0"/>
                </a:br>
                <a:r>
                  <a:rPr lang="en-US" altLang="ko-KR" sz="1400" dirty="0"/>
                  <a:t>ERP system</a:t>
                </a:r>
                <a:r>
                  <a:rPr lang="ko-KR" altLang="en-US" sz="1400" dirty="0"/>
                  <a:t>의 심볼에 대해 설명해주는 페이지로 이동</a:t>
                </a:r>
                <a:endParaRPr lang="en-US" altLang="ko-KR" sz="1400" dirty="0"/>
              </a:p>
              <a:p>
                <a:pPr>
                  <a:lnSpc>
                    <a:spcPct val="120000"/>
                  </a:lnSpc>
                </a:pPr>
                <a:r>
                  <a:rPr lang="en-US" altLang="ko-KR" sz="1400" dirty="0"/>
                  <a:t>2. ERP </a:t>
                </a:r>
                <a:r>
                  <a:rPr lang="ko-KR" altLang="en-US" sz="1400" dirty="0"/>
                  <a:t>소개</a:t>
                </a:r>
                <a:r>
                  <a:rPr lang="en-US" altLang="ko-KR" sz="1400" dirty="0"/>
                  <a:t/>
                </a:r>
                <a:br>
                  <a:rPr lang="en-US" altLang="ko-KR" sz="1400" dirty="0"/>
                </a:br>
                <a:r>
                  <a:rPr lang="ko-KR" altLang="en-US" sz="1400" dirty="0"/>
                  <a:t>기획의도 및 </a:t>
                </a:r>
                <a:r>
                  <a:rPr lang="en-US" altLang="ko-KR" sz="1400" dirty="0"/>
                  <a:t>ERP </a:t>
                </a:r>
                <a:r>
                  <a:rPr lang="ko-KR" altLang="en-US" sz="1400" dirty="0"/>
                  <a:t>장점에 대해 설명해주는 페이지로 이동</a:t>
                </a:r>
                <a:endParaRPr lang="en-US" altLang="ko-KR" sz="1400" dirty="0"/>
              </a:p>
              <a:p>
                <a:pPr>
                  <a:lnSpc>
                    <a:spcPct val="120000"/>
                  </a:lnSpc>
                </a:pPr>
                <a:r>
                  <a:rPr lang="en-US" altLang="ko-KR" sz="1400" dirty="0"/>
                  <a:t>3. </a:t>
                </a:r>
                <a:r>
                  <a:rPr lang="ko-KR" altLang="en-US" sz="1400" dirty="0" err="1"/>
                  <a:t>깃허브</a:t>
                </a:r>
                <a:r>
                  <a:rPr lang="en-US" altLang="ko-KR" sz="1400" dirty="0"/>
                  <a:t/>
                </a:r>
                <a:br>
                  <a:rPr lang="en-US" altLang="ko-KR" sz="1400" dirty="0"/>
                </a:br>
                <a:r>
                  <a:rPr lang="en-US" altLang="ko-KR" sz="1400" dirty="0"/>
                  <a:t>ERP </a:t>
                </a:r>
                <a:r>
                  <a:rPr lang="ko-KR" altLang="en-US" sz="1400" dirty="0"/>
                  <a:t>프로젝트의 결과물이 저장되어있는 깃허브주소로 이동</a:t>
                </a:r>
                <a:endParaRPr lang="en-US" altLang="ko-KR" sz="1400" dirty="0"/>
              </a:p>
              <a:p>
                <a:pPr>
                  <a:lnSpc>
                    <a:spcPct val="120000"/>
                  </a:lnSpc>
                </a:pPr>
                <a:r>
                  <a:rPr lang="en-US" altLang="ko-KR" sz="1400" dirty="0"/>
                  <a:t>4. </a:t>
                </a:r>
                <a:r>
                  <a:rPr lang="ko-KR" altLang="en-US" sz="1400" dirty="0"/>
                  <a:t>포트폴리오</a:t>
                </a:r>
                <a:r>
                  <a:rPr lang="en-US" altLang="ko-KR" sz="1400" dirty="0"/>
                  <a:t/>
                </a:r>
                <a:br>
                  <a:rPr lang="en-US" altLang="ko-KR" sz="1400" dirty="0"/>
                </a:br>
                <a:r>
                  <a:rPr lang="en-US" altLang="ko-KR" sz="1400" dirty="0"/>
                  <a:t>ERP </a:t>
                </a:r>
                <a:r>
                  <a:rPr lang="ko-KR" altLang="en-US" sz="1400" dirty="0"/>
                  <a:t>프로젝트의 내용이 담긴 </a:t>
                </a:r>
                <a:r>
                  <a:rPr lang="en-US" altLang="ko-KR" sz="1400" dirty="0"/>
                  <a:t/>
                </a:r>
                <a:br>
                  <a:rPr lang="en-US" altLang="ko-KR" sz="1400" dirty="0"/>
                </a:br>
                <a:r>
                  <a:rPr lang="ko-KR" altLang="en-US" sz="1400" dirty="0"/>
                  <a:t>구글프레젠테이션주소로 이동</a:t>
                </a:r>
                <a:endParaRPr lang="en-US" altLang="ko-KR" sz="1400" dirty="0"/>
              </a:p>
              <a:p>
                <a:pPr>
                  <a:lnSpc>
                    <a:spcPct val="120000"/>
                  </a:lnSpc>
                </a:pPr>
                <a:r>
                  <a:rPr lang="en-US" altLang="ko-KR" sz="1400" dirty="0"/>
                  <a:t>5. </a:t>
                </a:r>
                <a:r>
                  <a:rPr lang="ko-KR" altLang="en-US" sz="1400" dirty="0"/>
                  <a:t>고객지원</a:t>
                </a:r>
                <a:r>
                  <a:rPr lang="en-US" altLang="ko-KR" sz="1400" dirty="0"/>
                  <a:t/>
                </a:r>
                <a:br>
                  <a:rPr lang="en-US" altLang="ko-KR" sz="1400" dirty="0"/>
                </a:br>
                <a:r>
                  <a:rPr lang="ko-KR" altLang="en-US" sz="1400" dirty="0"/>
                  <a:t>일대일 문의를 남길 수 있는 페이지로 이동</a:t>
                </a:r>
                <a:r>
                  <a:rPr lang="en-US" altLang="ko-KR" sz="1400" dirty="0"/>
                  <a:t/>
                </a:r>
                <a:br>
                  <a:rPr lang="en-US" altLang="ko-KR" sz="1400" dirty="0"/>
                </a:br>
                <a:endParaRPr lang="ko-KR" altLang="en-US" sz="1400" dirty="0"/>
              </a:p>
            </p:txBody>
          </p:sp>
          <p:sp>
            <p:nvSpPr>
              <p:cNvPr id="31" name="자유형 30"/>
              <p:cNvSpPr/>
              <p:nvPr/>
            </p:nvSpPr>
            <p:spPr>
              <a:xfrm>
                <a:off x="694526" y="1157231"/>
                <a:ext cx="3145016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>
                <a:noAutofit/>
              </a:bodyPr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메뉴 이동</a:t>
                </a: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41778" y="1345159"/>
              <a:ext cx="263819" cy="263818"/>
              <a:chOff x="562617" y="1053668"/>
              <a:chExt cx="263819" cy="263818"/>
            </a:xfrm>
          </p:grpSpPr>
          <p:sp>
            <p:nvSpPr>
              <p:cNvPr id="28" name="타원 27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9" name="TextBox 28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1050" b="1" i="0" u="none" strike="noStrike" kern="1200" cap="none" spc="0" normalizeH="0" baseline="0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 ExtraBold"/>
                    <a:cs typeface="+mn-cs"/>
                  </a:rPr>
                  <a:t>2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32" name="그룹 31"/>
          <p:cNvGrpSpPr/>
          <p:nvPr/>
        </p:nvGrpSpPr>
        <p:grpSpPr>
          <a:xfrm>
            <a:off x="8189168" y="1734467"/>
            <a:ext cx="3303832" cy="853286"/>
            <a:chOff x="562616" y="1059225"/>
            <a:chExt cx="3303832" cy="853286"/>
          </a:xfrm>
        </p:grpSpPr>
        <p:grpSp>
          <p:nvGrpSpPr>
            <p:cNvPr id="33" name="그룹 32"/>
            <p:cNvGrpSpPr/>
            <p:nvPr/>
          </p:nvGrpSpPr>
          <p:grpSpPr>
            <a:xfrm>
              <a:off x="694526" y="1157231"/>
              <a:ext cx="3171922" cy="755280"/>
              <a:chOff x="694526" y="1157231"/>
              <a:chExt cx="3171922" cy="755280"/>
            </a:xfrm>
          </p:grpSpPr>
          <p:sp>
            <p:nvSpPr>
              <p:cNvPr id="37" name="텍스트 개체 틀 20"/>
              <p:cNvSpPr txBox="1">
                <a:spLocks/>
              </p:cNvSpPr>
              <p:nvPr/>
            </p:nvSpPr>
            <p:spPr>
              <a:xfrm>
                <a:off x="694526" y="1446429"/>
                <a:ext cx="3171922" cy="466082"/>
              </a:xfrm>
              <a:prstGeom prst="roundRect">
                <a:avLst>
                  <a:gd name="adj" fmla="val 18772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dirty="0"/>
                  <a:t>ERP system </a:t>
                </a:r>
                <a:r>
                  <a:rPr lang="ko-KR" altLang="en-US" sz="1400" dirty="0"/>
                  <a:t>로그인 화면으로 이동</a:t>
                </a:r>
              </a:p>
            </p:txBody>
          </p:sp>
          <p:sp>
            <p:nvSpPr>
              <p:cNvPr id="38" name="자유형 37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>
                <a:noAutofit/>
              </a:bodyPr>
              <a:lstStyle/>
              <a:p>
                <a:r>
                  <a:rPr lang="en-US" altLang="ko-KR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ERP system </a:t>
                </a:r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로그인</a:t>
                </a: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35" name="타원 34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6" name="TextBox 35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1050" b="1" i="0" u="none" strike="noStrike" kern="1200" cap="none" spc="0" normalizeH="0" baseline="0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 ExtraBold"/>
                    <a:cs typeface="+mn-cs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8014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8183" y="1245147"/>
            <a:ext cx="9321553" cy="4720647"/>
          </a:xfrm>
          <a:prstGeom prst="rect">
            <a:avLst/>
          </a:prstGeom>
        </p:spPr>
      </p:pic>
      <p:grpSp>
        <p:nvGrpSpPr>
          <p:cNvPr id="84" name="그룹 83"/>
          <p:cNvGrpSpPr/>
          <p:nvPr/>
        </p:nvGrpSpPr>
        <p:grpSpPr>
          <a:xfrm>
            <a:off x="8614341" y="1930375"/>
            <a:ext cx="3303832" cy="3360716"/>
            <a:chOff x="562616" y="1059225"/>
            <a:chExt cx="3303832" cy="3360716"/>
          </a:xfrm>
        </p:grpSpPr>
        <p:grpSp>
          <p:nvGrpSpPr>
            <p:cNvPr id="85" name="그룹 84"/>
            <p:cNvGrpSpPr/>
            <p:nvPr/>
          </p:nvGrpSpPr>
          <p:grpSpPr>
            <a:xfrm>
              <a:off x="694526" y="1157231"/>
              <a:ext cx="3171922" cy="3262710"/>
              <a:chOff x="694526" y="1157231"/>
              <a:chExt cx="3171922" cy="3262710"/>
            </a:xfrm>
          </p:grpSpPr>
          <p:sp>
            <p:nvSpPr>
              <p:cNvPr id="89" name="텍스트 개체 틀 20"/>
              <p:cNvSpPr txBox="1">
                <a:spLocks/>
              </p:cNvSpPr>
              <p:nvPr/>
            </p:nvSpPr>
            <p:spPr>
              <a:xfrm>
                <a:off x="694526" y="1417131"/>
                <a:ext cx="3171922" cy="3002810"/>
              </a:xfrm>
              <a:prstGeom prst="roundRect">
                <a:avLst>
                  <a:gd name="adj" fmla="val 3065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Autofit/>
              </a:bodyPr>
              <a:lstStyle>
                <a:defPPr>
                  <a:defRPr lang="ko-KR"/>
                </a:defPPr>
                <a:lvl1pPr indent="0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4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/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/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사원명과 생년월일을 대조하여</a:t>
                </a:r>
                <a:r>
                  <a:rPr lang="en-US" altLang="ko-KR" dirty="0"/>
                  <a:t/>
                </a:r>
                <a:br>
                  <a:rPr lang="en-US" altLang="ko-KR" dirty="0"/>
                </a:br>
                <a:r>
                  <a:rPr lang="ko-KR" altLang="en-US" dirty="0"/>
                  <a:t>사원번호를 찾을 수 있다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  <p:sp>
            <p:nvSpPr>
              <p:cNvPr id="90" name="자유형 89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err="1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사원번호</a:t>
                </a:r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찾기</a:t>
                </a:r>
              </a:p>
            </p:txBody>
          </p:sp>
        </p:grpSp>
        <p:grpSp>
          <p:nvGrpSpPr>
            <p:cNvPr id="86" name="그룹 85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87" name="타원 86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88" name="TextBox 87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2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</a:endParaRPr>
              </a:p>
            </p:txBody>
          </p:sp>
        </p:grpSp>
      </p:grpSp>
      <p:grpSp>
        <p:nvGrpSpPr>
          <p:cNvPr id="76" name="그룹 75"/>
          <p:cNvGrpSpPr/>
          <p:nvPr/>
        </p:nvGrpSpPr>
        <p:grpSpPr>
          <a:xfrm>
            <a:off x="499158" y="3333147"/>
            <a:ext cx="3303832" cy="3205765"/>
            <a:chOff x="562616" y="1059225"/>
            <a:chExt cx="3303832" cy="3205765"/>
          </a:xfrm>
        </p:grpSpPr>
        <p:grpSp>
          <p:nvGrpSpPr>
            <p:cNvPr id="77" name="그룹 76"/>
            <p:cNvGrpSpPr/>
            <p:nvPr/>
          </p:nvGrpSpPr>
          <p:grpSpPr>
            <a:xfrm>
              <a:off x="694526" y="1157231"/>
              <a:ext cx="3171922" cy="3107759"/>
              <a:chOff x="694526" y="1157231"/>
              <a:chExt cx="3171922" cy="3107759"/>
            </a:xfrm>
          </p:grpSpPr>
          <p:sp>
            <p:nvSpPr>
              <p:cNvPr id="81" name="텍스트 개체 틀 20"/>
              <p:cNvSpPr txBox="1">
                <a:spLocks/>
              </p:cNvSpPr>
              <p:nvPr/>
            </p:nvSpPr>
            <p:spPr>
              <a:xfrm>
                <a:off x="694526" y="1417131"/>
                <a:ext cx="3171922" cy="2847859"/>
              </a:xfrm>
              <a:prstGeom prst="roundRect">
                <a:avLst>
                  <a:gd name="adj" fmla="val 3065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Autofit/>
              </a:bodyPr>
              <a:lstStyle>
                <a:defPPr>
                  <a:defRPr lang="ko-KR"/>
                </a:defPPr>
                <a:lvl1pPr indent="0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4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/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/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dirty="0" err="1"/>
                  <a:t>사원번호와</a:t>
                </a:r>
                <a:r>
                  <a:rPr lang="ko-KR" altLang="en-US" dirty="0"/>
                  <a:t> 생년월일을 입력하여 </a:t>
                </a:r>
                <a:r>
                  <a:rPr lang="en-US" altLang="ko-KR" dirty="0"/>
                  <a:t/>
                </a:r>
                <a:br>
                  <a:rPr lang="en-US" altLang="ko-KR" dirty="0"/>
                </a:br>
                <a:r>
                  <a:rPr lang="ko-KR" altLang="en-US" dirty="0"/>
                  <a:t>비밀번호를 초기화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  <p:sp>
            <p:nvSpPr>
              <p:cNvPr id="82" name="자유형 81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비밀번호 찾기</a:t>
                </a:r>
              </a:p>
            </p:txBody>
          </p:sp>
        </p:grpSp>
        <p:grpSp>
          <p:nvGrpSpPr>
            <p:cNvPr id="78" name="그룹 77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79" name="타원 78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80" name="TextBox 79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1050" b="1" i="0" u="none" strike="noStrike" kern="1200" cap="none" spc="0" normalizeH="0" baseline="0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 ExtraBold"/>
                    <a:cs typeface="+mn-cs"/>
                  </a:rPr>
                  <a:t>3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로그인 화면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6117954" y="3714037"/>
            <a:ext cx="263819" cy="272056"/>
            <a:chOff x="562617" y="1053668"/>
            <a:chExt cx="263819" cy="272056"/>
          </a:xfrm>
        </p:grpSpPr>
        <p:sp>
          <p:nvSpPr>
            <p:cNvPr id="14" name="타원 13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117954" y="4240621"/>
            <a:ext cx="263819" cy="263818"/>
            <a:chOff x="562617" y="1053668"/>
            <a:chExt cx="263819" cy="263818"/>
          </a:xfrm>
        </p:grpSpPr>
        <p:sp>
          <p:nvSpPr>
            <p:cNvPr id="25" name="타원 24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 userDrawn="1"/>
          </p:nvSpPr>
          <p:spPr>
            <a:xfrm>
              <a:off x="562617" y="1056229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7309065" y="4226326"/>
            <a:ext cx="263819" cy="263818"/>
            <a:chOff x="562617" y="1053668"/>
            <a:chExt cx="263819" cy="263818"/>
          </a:xfrm>
        </p:grpSpPr>
        <p:sp>
          <p:nvSpPr>
            <p:cNvPr id="28" name="타원 27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 userDrawn="1"/>
          </p:nvSpPr>
          <p:spPr>
            <a:xfrm>
              <a:off x="562617" y="1056229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99158" y="1270086"/>
            <a:ext cx="3303832" cy="1417913"/>
            <a:chOff x="562616" y="1059225"/>
            <a:chExt cx="3303832" cy="1417913"/>
          </a:xfrm>
        </p:grpSpPr>
        <p:grpSp>
          <p:nvGrpSpPr>
            <p:cNvPr id="31" name="그룹 30"/>
            <p:cNvGrpSpPr/>
            <p:nvPr/>
          </p:nvGrpSpPr>
          <p:grpSpPr>
            <a:xfrm>
              <a:off x="694526" y="1157231"/>
              <a:ext cx="3171922" cy="1319907"/>
              <a:chOff x="694526" y="1157231"/>
              <a:chExt cx="3171922" cy="1319907"/>
            </a:xfrm>
          </p:grpSpPr>
          <p:sp>
            <p:nvSpPr>
              <p:cNvPr id="35" name="텍스트 개체 틀 20"/>
              <p:cNvSpPr txBox="1">
                <a:spLocks/>
              </p:cNvSpPr>
              <p:nvPr/>
            </p:nvSpPr>
            <p:spPr>
              <a:xfrm>
                <a:off x="694526" y="1417132"/>
                <a:ext cx="3171922" cy="1060006"/>
              </a:xfrm>
              <a:prstGeom prst="roundRect">
                <a:avLst>
                  <a:gd name="adj" fmla="val 8405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 err="1"/>
                  <a:t>사원번호와</a:t>
                </a:r>
                <a:r>
                  <a:rPr lang="ko-KR" altLang="en-US" sz="1400" dirty="0"/>
                  <a:t> 비밀번호를 입력하여 로그인</a:t>
                </a:r>
                <a:r>
                  <a:rPr lang="en-US" altLang="ko-KR" sz="1400" dirty="0"/>
                  <a:t>. </a:t>
                </a:r>
                <a:r>
                  <a:rPr lang="ko-KR" altLang="en-US" sz="1400" dirty="0" err="1"/>
                  <a:t>접속권한에</a:t>
                </a:r>
                <a:r>
                  <a:rPr lang="ko-KR" altLang="en-US" sz="1400" dirty="0"/>
                  <a:t> 따라 관리자 페이지 또는</a:t>
                </a:r>
                <a:r>
                  <a:rPr lang="en-US" altLang="ko-KR" sz="1400" dirty="0"/>
                  <a:t/>
                </a:r>
                <a:br>
                  <a:rPr lang="en-US" altLang="ko-KR" sz="1400" dirty="0"/>
                </a:br>
                <a:r>
                  <a:rPr lang="ko-KR" altLang="en-US" sz="1400" dirty="0"/>
                  <a:t>사용자 페이지 메인화면으로 이동한다</a:t>
                </a:r>
                <a:r>
                  <a:rPr lang="en-US" altLang="ko-KR" sz="1400" dirty="0"/>
                  <a:t>.</a:t>
                </a:r>
                <a:endParaRPr lang="ko-KR" altLang="en-US" sz="1400" dirty="0"/>
              </a:p>
            </p:txBody>
          </p:sp>
          <p:sp>
            <p:nvSpPr>
              <p:cNvPr id="36" name="자유형 35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로그인</a:t>
                </a:r>
                <a:endParaRPr lang="ko-KR" altLang="en-US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33" name="타원 32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4" name="TextBox 33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1050" b="1" i="0" u="none" strike="noStrike" kern="1200" cap="none" spc="0" normalizeH="0" baseline="0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 ExtraBold"/>
                    <a:cs typeface="+mn-cs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EA5C5FD-C1EA-4A22-9655-CA1BCA1A1126}"/>
              </a:ext>
            </a:extLst>
          </p:cNvPr>
          <p:cNvSpPr/>
          <p:nvPr/>
        </p:nvSpPr>
        <p:spPr>
          <a:xfrm>
            <a:off x="788079" y="4428971"/>
            <a:ext cx="2857571" cy="1927379"/>
          </a:xfrm>
          <a:prstGeom prst="roundRect">
            <a:avLst>
              <a:gd name="adj" fmla="val 4928"/>
            </a:avLst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0C52ABD3-3A78-4EA3-A3C2-0EC1D14B80F6}"/>
              </a:ext>
            </a:extLst>
          </p:cNvPr>
          <p:cNvSpPr/>
          <p:nvPr/>
        </p:nvSpPr>
        <p:spPr>
          <a:xfrm>
            <a:off x="8899685" y="3079492"/>
            <a:ext cx="2857571" cy="1927379"/>
          </a:xfrm>
          <a:prstGeom prst="roundRect">
            <a:avLst>
              <a:gd name="adj" fmla="val 4928"/>
            </a:avLst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499158" y="831828"/>
            <a:ext cx="34992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6282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8750" y="1253490"/>
            <a:ext cx="9331159" cy="469963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회원가입화면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6072930" y="2554883"/>
            <a:ext cx="263819" cy="272056"/>
            <a:chOff x="562617" y="1053668"/>
            <a:chExt cx="263819" cy="272056"/>
          </a:xfrm>
        </p:grpSpPr>
        <p:sp>
          <p:nvSpPr>
            <p:cNvPr id="10" name="타원 9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396959" y="1843024"/>
            <a:ext cx="3303832" cy="853286"/>
            <a:chOff x="562616" y="1059225"/>
            <a:chExt cx="3303832" cy="853286"/>
          </a:xfrm>
        </p:grpSpPr>
        <p:grpSp>
          <p:nvGrpSpPr>
            <p:cNvPr id="13" name="그룹 12"/>
            <p:cNvGrpSpPr/>
            <p:nvPr/>
          </p:nvGrpSpPr>
          <p:grpSpPr>
            <a:xfrm>
              <a:off x="694526" y="1157231"/>
              <a:ext cx="3171922" cy="755280"/>
              <a:chOff x="694526" y="1157231"/>
              <a:chExt cx="3171922" cy="755280"/>
            </a:xfrm>
          </p:grpSpPr>
          <p:sp>
            <p:nvSpPr>
              <p:cNvPr id="17" name="텍스트 개체 틀 20"/>
              <p:cNvSpPr txBox="1">
                <a:spLocks/>
              </p:cNvSpPr>
              <p:nvPr/>
            </p:nvSpPr>
            <p:spPr>
              <a:xfrm>
                <a:off x="694526" y="1446429"/>
                <a:ext cx="3171922" cy="466082"/>
              </a:xfrm>
              <a:prstGeom prst="roundRect">
                <a:avLst>
                  <a:gd name="adj" fmla="val 16810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dirty="0"/>
                  <a:t>부서 및 직급 정보를 리스트로 출력</a:t>
                </a:r>
              </a:p>
            </p:txBody>
          </p:sp>
          <p:sp>
            <p:nvSpPr>
              <p:cNvPr id="18" name="자유형 17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>
                <a:noAutofit/>
              </a:bodyPr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부서</a:t>
                </a:r>
                <a:r>
                  <a:rPr lang="en-US" altLang="ko-KR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및 직급 </a:t>
                </a:r>
                <a:r>
                  <a:rPr lang="ko-KR" altLang="en-US" sz="1600" spc="120" dirty="0" err="1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선택박스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15" name="타원 14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6" name="TextBox 15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1050" b="1" i="0" u="none" strike="noStrike" kern="1200" cap="none" spc="0" normalizeH="0" baseline="0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 ExtraBold"/>
                    <a:cs typeface="+mn-cs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19" name="그룹 18"/>
          <p:cNvGrpSpPr/>
          <p:nvPr/>
        </p:nvGrpSpPr>
        <p:grpSpPr>
          <a:xfrm>
            <a:off x="6072930" y="4439735"/>
            <a:ext cx="263819" cy="281581"/>
            <a:chOff x="562617" y="1053668"/>
            <a:chExt cx="263819" cy="281581"/>
          </a:xfrm>
        </p:grpSpPr>
        <p:sp>
          <p:nvSpPr>
            <p:cNvPr id="20" name="타원 19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 userDrawn="1"/>
          </p:nvSpPr>
          <p:spPr>
            <a:xfrm>
              <a:off x="562617" y="1073992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b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072930" y="3188428"/>
            <a:ext cx="263819" cy="281581"/>
            <a:chOff x="562617" y="1053668"/>
            <a:chExt cx="263819" cy="281581"/>
          </a:xfrm>
        </p:grpSpPr>
        <p:sp>
          <p:nvSpPr>
            <p:cNvPr id="25" name="타원 24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 userDrawn="1"/>
          </p:nvSpPr>
          <p:spPr>
            <a:xfrm>
              <a:off x="562617" y="1073992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b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396959" y="3071905"/>
            <a:ext cx="3303832" cy="1240508"/>
            <a:chOff x="562616" y="1059225"/>
            <a:chExt cx="3303832" cy="1240508"/>
          </a:xfrm>
        </p:grpSpPr>
        <p:grpSp>
          <p:nvGrpSpPr>
            <p:cNvPr id="28" name="그룹 27"/>
            <p:cNvGrpSpPr/>
            <p:nvPr/>
          </p:nvGrpSpPr>
          <p:grpSpPr>
            <a:xfrm>
              <a:off x="694526" y="1157231"/>
              <a:ext cx="3171922" cy="1142502"/>
              <a:chOff x="694526" y="1157231"/>
              <a:chExt cx="3171922" cy="1142502"/>
            </a:xfrm>
          </p:grpSpPr>
          <p:sp>
            <p:nvSpPr>
              <p:cNvPr id="32" name="텍스트 개체 틀 20"/>
              <p:cNvSpPr txBox="1">
                <a:spLocks/>
              </p:cNvSpPr>
              <p:nvPr/>
            </p:nvSpPr>
            <p:spPr>
              <a:xfrm>
                <a:off x="694526" y="1446429"/>
                <a:ext cx="3171922" cy="853304"/>
              </a:xfrm>
              <a:prstGeom prst="roundRect">
                <a:avLst>
                  <a:gd name="adj" fmla="val 10884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/>
                  <a:t>생년월일 </a:t>
                </a:r>
                <a:r>
                  <a:rPr lang="en-US" altLang="ko-KR" sz="1400" dirty="0"/>
                  <a:t>8</a:t>
                </a:r>
                <a:r>
                  <a:rPr lang="ko-KR" altLang="en-US" sz="1400" dirty="0"/>
                  <a:t>자리가 비밀번호로 설정됨 </a:t>
                </a:r>
                <a:r>
                  <a:rPr lang="en-US" altLang="ko-KR" sz="1400" dirty="0"/>
                  <a:t>&gt;</a:t>
                </a:r>
                <a:br>
                  <a:rPr lang="en-US" altLang="ko-KR" sz="1400" dirty="0"/>
                </a:br>
                <a:r>
                  <a:rPr lang="en-US" altLang="ko-KR" sz="1400" dirty="0"/>
                  <a:t>YYYYMMDD</a:t>
                </a:r>
                <a:endParaRPr lang="ko-KR" altLang="en-US" sz="1400" dirty="0"/>
              </a:p>
            </p:txBody>
          </p:sp>
          <p:sp>
            <p:nvSpPr>
              <p:cNvPr id="33" name="자유형 32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>
                <a:noAutofit/>
              </a:bodyPr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비밀번호 자동입력</a:t>
                </a: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562616" y="1059225"/>
              <a:ext cx="263819" cy="273343"/>
              <a:chOff x="562617" y="1053668"/>
              <a:chExt cx="263819" cy="273343"/>
            </a:xfrm>
          </p:grpSpPr>
          <p:sp>
            <p:nvSpPr>
              <p:cNvPr id="30" name="타원 29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1" name="TextBox 30"/>
              <p:cNvSpPr txBox="1"/>
              <p:nvPr userDrawn="1"/>
            </p:nvSpPr>
            <p:spPr>
              <a:xfrm>
                <a:off x="562617" y="1065754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b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1050" b="1" i="0" u="none" strike="noStrike" kern="1200" cap="none" spc="0" normalizeH="0" baseline="0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 ExtraBold"/>
                    <a:cs typeface="+mn-cs"/>
                  </a:rPr>
                  <a:t>2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34" name="그룹 33"/>
          <p:cNvGrpSpPr/>
          <p:nvPr/>
        </p:nvGrpSpPr>
        <p:grpSpPr>
          <a:xfrm>
            <a:off x="8396959" y="4711791"/>
            <a:ext cx="3303832" cy="853286"/>
            <a:chOff x="562616" y="1059225"/>
            <a:chExt cx="3303832" cy="853286"/>
          </a:xfrm>
        </p:grpSpPr>
        <p:grpSp>
          <p:nvGrpSpPr>
            <p:cNvPr id="35" name="그룹 34"/>
            <p:cNvGrpSpPr/>
            <p:nvPr/>
          </p:nvGrpSpPr>
          <p:grpSpPr>
            <a:xfrm>
              <a:off x="694526" y="1157231"/>
              <a:ext cx="3171922" cy="755280"/>
              <a:chOff x="694526" y="1157231"/>
              <a:chExt cx="3171922" cy="755280"/>
            </a:xfrm>
          </p:grpSpPr>
          <p:sp>
            <p:nvSpPr>
              <p:cNvPr id="42" name="텍스트 개체 틀 20"/>
              <p:cNvSpPr txBox="1">
                <a:spLocks/>
              </p:cNvSpPr>
              <p:nvPr/>
            </p:nvSpPr>
            <p:spPr>
              <a:xfrm>
                <a:off x="694526" y="1446429"/>
                <a:ext cx="3171922" cy="466082"/>
              </a:xfrm>
              <a:prstGeom prst="roundRect">
                <a:avLst>
                  <a:gd name="adj" fmla="val 16810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dirty="0"/>
                  <a:t>입력한 정보로 회원가입 진행</a:t>
                </a:r>
              </a:p>
            </p:txBody>
          </p:sp>
          <p:sp>
            <p:nvSpPr>
              <p:cNvPr id="43" name="자유형 42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>
                <a:noAutofit/>
              </a:bodyPr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회원가입</a:t>
                </a: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562616" y="1059225"/>
              <a:ext cx="263819" cy="273343"/>
              <a:chOff x="562617" y="1053668"/>
              <a:chExt cx="263819" cy="273343"/>
            </a:xfrm>
          </p:grpSpPr>
          <p:sp>
            <p:nvSpPr>
              <p:cNvPr id="40" name="타원 39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1" name="TextBox 40"/>
              <p:cNvSpPr txBox="1"/>
              <p:nvPr userDrawn="1"/>
            </p:nvSpPr>
            <p:spPr>
              <a:xfrm>
                <a:off x="562617" y="1065754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b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1050" b="1" i="0" u="none" strike="noStrike" kern="1200" cap="none" spc="0" normalizeH="0" baseline="0" noProof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 ExtraBold"/>
                    <a:cs typeface="+mn-cs"/>
                  </a:rPr>
                  <a:t>3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43838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4303" y="1245422"/>
            <a:ext cx="9355948" cy="4726754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A8C0F09-FD9F-435A-A2CC-100B5FBF6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DD8CE21-54CB-4E6A-8E8A-D0662B3BE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인사</a:t>
            </a:r>
            <a:r>
              <a:rPr lang="en-US" altLang="ko-KR" dirty="0"/>
              <a:t>/</a:t>
            </a:r>
            <a:r>
              <a:rPr lang="ko-KR" altLang="en-US" dirty="0"/>
              <a:t>급여 관리 </a:t>
            </a:r>
            <a:r>
              <a:rPr lang="en-US" altLang="ko-KR" dirty="0"/>
              <a:t>&gt; </a:t>
            </a:r>
            <a:r>
              <a:rPr lang="ko-KR" altLang="en-US" dirty="0" err="1"/>
              <a:t>사원목록</a:t>
            </a:r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5896704" y="2689071"/>
            <a:ext cx="263819" cy="272056"/>
            <a:chOff x="562617" y="1053668"/>
            <a:chExt cx="263819" cy="272056"/>
          </a:xfrm>
        </p:grpSpPr>
        <p:sp>
          <p:nvSpPr>
            <p:cNvPr id="13" name="타원 12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347971" y="2371577"/>
            <a:ext cx="263819" cy="272056"/>
            <a:chOff x="562617" y="1053668"/>
            <a:chExt cx="263819" cy="272056"/>
          </a:xfrm>
        </p:grpSpPr>
        <p:sp>
          <p:nvSpPr>
            <p:cNvPr id="16" name="타원 15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100" b="1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347970" y="2693190"/>
            <a:ext cx="263819" cy="272056"/>
            <a:chOff x="562617" y="1053668"/>
            <a:chExt cx="263819" cy="272056"/>
          </a:xfrm>
        </p:grpSpPr>
        <p:sp>
          <p:nvSpPr>
            <p:cNvPr id="19" name="타원 18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10099076" y="2402273"/>
            <a:ext cx="263819" cy="272056"/>
            <a:chOff x="562617" y="1053668"/>
            <a:chExt cx="263819" cy="272056"/>
          </a:xfrm>
        </p:grpSpPr>
        <p:sp>
          <p:nvSpPr>
            <p:cNvPr id="22" name="타원 21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100" b="1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5220823" y="3796919"/>
            <a:ext cx="6304289" cy="2618576"/>
            <a:chOff x="562616" y="1059225"/>
            <a:chExt cx="6429457" cy="2618576"/>
          </a:xfrm>
        </p:grpSpPr>
        <p:grpSp>
          <p:nvGrpSpPr>
            <p:cNvPr id="28" name="그룹 27"/>
            <p:cNvGrpSpPr/>
            <p:nvPr/>
          </p:nvGrpSpPr>
          <p:grpSpPr>
            <a:xfrm>
              <a:off x="694525" y="1157231"/>
              <a:ext cx="6297548" cy="2520570"/>
              <a:chOff x="694525" y="1157231"/>
              <a:chExt cx="6297548" cy="2520570"/>
            </a:xfrm>
          </p:grpSpPr>
          <p:sp>
            <p:nvSpPr>
              <p:cNvPr id="32" name="텍스트 개체 틀 20"/>
              <p:cNvSpPr txBox="1">
                <a:spLocks/>
              </p:cNvSpPr>
              <p:nvPr/>
            </p:nvSpPr>
            <p:spPr>
              <a:xfrm>
                <a:off x="694525" y="1418489"/>
                <a:ext cx="6297548" cy="2259312"/>
              </a:xfrm>
              <a:prstGeom prst="roundRect">
                <a:avLst>
                  <a:gd name="adj" fmla="val 5689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ko-KR" sz="1400" dirty="0"/>
                  <a:t>1.</a:t>
                </a:r>
                <a:r>
                  <a:rPr lang="ko-KR" altLang="en-US" sz="1400" dirty="0"/>
                  <a:t>수정 </a:t>
                </a:r>
                <a:r>
                  <a:rPr lang="en-US" altLang="ko-KR" sz="1400" dirty="0"/>
                  <a:t>: </a:t>
                </a:r>
                <a:r>
                  <a:rPr lang="ko-KR" altLang="en-US" sz="1400" dirty="0"/>
                  <a:t>사원 상세정보 변경 페이지로 이동    </a:t>
                </a:r>
                <a:r>
                  <a:rPr lang="en-US" altLang="ko-KR" sz="1400" dirty="0"/>
                  <a:t>2. </a:t>
                </a:r>
                <a:r>
                  <a:rPr lang="ko-KR" altLang="en-US" sz="1400" dirty="0"/>
                  <a:t>해당 사원의 정보 삭제</a:t>
                </a:r>
                <a:endParaRPr lang="en-US" altLang="ko-KR" sz="1400" dirty="0"/>
              </a:p>
            </p:txBody>
          </p:sp>
          <p:sp>
            <p:nvSpPr>
              <p:cNvPr id="33" name="자유형 32"/>
              <p:cNvSpPr/>
              <p:nvPr/>
            </p:nvSpPr>
            <p:spPr>
              <a:xfrm>
                <a:off x="694525" y="1157231"/>
                <a:ext cx="6297548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관리</a:t>
                </a: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30" name="타원 29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1" name="TextBox 30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4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35" name="그룹 34"/>
          <p:cNvGrpSpPr/>
          <p:nvPr/>
        </p:nvGrpSpPr>
        <p:grpSpPr>
          <a:xfrm>
            <a:off x="501328" y="2345394"/>
            <a:ext cx="3679520" cy="1801201"/>
            <a:chOff x="562616" y="1059225"/>
            <a:chExt cx="3752574" cy="1801201"/>
          </a:xfrm>
        </p:grpSpPr>
        <p:grpSp>
          <p:nvGrpSpPr>
            <p:cNvPr id="36" name="그룹 35"/>
            <p:cNvGrpSpPr/>
            <p:nvPr/>
          </p:nvGrpSpPr>
          <p:grpSpPr>
            <a:xfrm>
              <a:off x="694525" y="1157231"/>
              <a:ext cx="3620665" cy="1703195"/>
              <a:chOff x="694525" y="1157231"/>
              <a:chExt cx="3620665" cy="1703195"/>
            </a:xfrm>
          </p:grpSpPr>
          <p:sp>
            <p:nvSpPr>
              <p:cNvPr id="40" name="텍스트 개체 틀 20"/>
              <p:cNvSpPr txBox="1">
                <a:spLocks/>
              </p:cNvSpPr>
              <p:nvPr/>
            </p:nvSpPr>
            <p:spPr>
              <a:xfrm>
                <a:off x="694525" y="1399246"/>
                <a:ext cx="3620665" cy="1461180"/>
              </a:xfrm>
              <a:prstGeom prst="roundRect">
                <a:avLst>
                  <a:gd name="adj" fmla="val 6995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/>
                  <a:t>부서장 여부 체크박스 클릭 시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부서장 설정 변경</a:t>
                </a:r>
              </a:p>
            </p:txBody>
          </p:sp>
          <p:sp>
            <p:nvSpPr>
              <p:cNvPr id="41" name="자유형 40"/>
              <p:cNvSpPr/>
              <p:nvPr/>
            </p:nvSpPr>
            <p:spPr>
              <a:xfrm>
                <a:off x="694525" y="1157231"/>
                <a:ext cx="3620665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부서장 여부 변경</a:t>
                </a:r>
                <a:endParaRPr lang="ko-KR" altLang="en-US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38" name="타원 37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9" name="TextBox 38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2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sp>
        <p:nvSpPr>
          <p:cNvPr id="42" name="모서리가 둥근 직사각형 41"/>
          <p:cNvSpPr/>
          <p:nvPr/>
        </p:nvSpPr>
        <p:spPr>
          <a:xfrm>
            <a:off x="925783" y="3182150"/>
            <a:ext cx="2899519" cy="812529"/>
          </a:xfrm>
          <a:prstGeom prst="roundRect">
            <a:avLst>
              <a:gd name="adj" fmla="val 7150"/>
            </a:avLst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501328" y="4303940"/>
            <a:ext cx="3679520" cy="2076791"/>
            <a:chOff x="562616" y="1059225"/>
            <a:chExt cx="3752574" cy="2076791"/>
          </a:xfrm>
        </p:grpSpPr>
        <p:grpSp>
          <p:nvGrpSpPr>
            <p:cNvPr id="44" name="그룹 43"/>
            <p:cNvGrpSpPr/>
            <p:nvPr/>
          </p:nvGrpSpPr>
          <p:grpSpPr>
            <a:xfrm>
              <a:off x="694525" y="1157231"/>
              <a:ext cx="3620665" cy="1978785"/>
              <a:chOff x="694525" y="1157231"/>
              <a:chExt cx="3620665" cy="1978785"/>
            </a:xfrm>
          </p:grpSpPr>
          <p:sp>
            <p:nvSpPr>
              <p:cNvPr id="48" name="텍스트 개체 틀 20"/>
              <p:cNvSpPr txBox="1">
                <a:spLocks/>
              </p:cNvSpPr>
              <p:nvPr/>
            </p:nvSpPr>
            <p:spPr>
              <a:xfrm>
                <a:off x="694525" y="1399246"/>
                <a:ext cx="3620665" cy="1736770"/>
              </a:xfrm>
              <a:prstGeom prst="roundRect">
                <a:avLst>
                  <a:gd name="adj" fmla="val 5039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/>
                  <a:t>승인 여부 체크박스 클릭 시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별도 확인없이 </a:t>
                </a:r>
                <a:r>
                  <a:rPr lang="en-US" altLang="ko-KR" sz="1400" dirty="0"/>
                  <a:t/>
                </a:r>
                <a:br>
                  <a:rPr lang="en-US" altLang="ko-KR" sz="1400" dirty="0"/>
                </a:br>
                <a:r>
                  <a:rPr lang="ko-KR" altLang="en-US" sz="1400" dirty="0"/>
                  <a:t>승인여부 변경</a:t>
                </a:r>
              </a:p>
            </p:txBody>
          </p:sp>
          <p:sp>
            <p:nvSpPr>
              <p:cNvPr id="49" name="자유형 48"/>
              <p:cNvSpPr/>
              <p:nvPr/>
            </p:nvSpPr>
            <p:spPr>
              <a:xfrm>
                <a:off x="694525" y="1157231"/>
                <a:ext cx="3620665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승인 여부 변경</a:t>
                </a:r>
                <a:endParaRPr lang="ko-KR" altLang="en-US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46" name="타원 45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7" name="TextBox 46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1050" b="1" i="0" u="none" strike="noStrike" kern="1200" cap="none" spc="0" normalizeH="0" baseline="0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 ExtraBold"/>
                    <a:cs typeface="+mn-cs"/>
                  </a:rPr>
                  <a:t>3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sp>
        <p:nvSpPr>
          <p:cNvPr id="50" name="모서리가 둥근 직사각형 49"/>
          <p:cNvSpPr/>
          <p:nvPr/>
        </p:nvSpPr>
        <p:spPr>
          <a:xfrm>
            <a:off x="925783" y="5410857"/>
            <a:ext cx="2899519" cy="812529"/>
          </a:xfrm>
          <a:prstGeom prst="roundRect">
            <a:avLst>
              <a:gd name="adj" fmla="val 9162"/>
            </a:avLst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5485505" y="4608242"/>
            <a:ext cx="2957408" cy="1618055"/>
          </a:xfrm>
          <a:prstGeom prst="roundRect">
            <a:avLst>
              <a:gd name="adj" fmla="val 0"/>
            </a:avLst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" name="그룹 58"/>
          <p:cNvGrpSpPr/>
          <p:nvPr/>
        </p:nvGrpSpPr>
        <p:grpSpPr>
          <a:xfrm>
            <a:off x="8114286" y="1435906"/>
            <a:ext cx="3239514" cy="917364"/>
            <a:chOff x="562616" y="1059225"/>
            <a:chExt cx="3303832" cy="917364"/>
          </a:xfrm>
        </p:grpSpPr>
        <p:grpSp>
          <p:nvGrpSpPr>
            <p:cNvPr id="60" name="그룹 59"/>
            <p:cNvGrpSpPr/>
            <p:nvPr/>
          </p:nvGrpSpPr>
          <p:grpSpPr>
            <a:xfrm>
              <a:off x="694526" y="1157231"/>
              <a:ext cx="3171922" cy="819358"/>
              <a:chOff x="694526" y="1157231"/>
              <a:chExt cx="3171922" cy="819358"/>
            </a:xfrm>
          </p:grpSpPr>
          <p:sp>
            <p:nvSpPr>
              <p:cNvPr id="64" name="텍스트 개체 틀 20"/>
              <p:cNvSpPr txBox="1">
                <a:spLocks/>
              </p:cNvSpPr>
              <p:nvPr/>
            </p:nvSpPr>
            <p:spPr>
              <a:xfrm>
                <a:off x="694526" y="1380838"/>
                <a:ext cx="3171922" cy="595751"/>
              </a:xfrm>
              <a:prstGeom prst="roundRect">
                <a:avLst>
                  <a:gd name="adj" fmla="val 18284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/>
                  <a:t>사원의 접근권한 변경</a:t>
                </a:r>
                <a:r>
                  <a:rPr lang="en-US" altLang="ko-KR" sz="1400" dirty="0"/>
                  <a:t> </a:t>
                </a:r>
                <a:endParaRPr lang="ko-KR" altLang="en-US" sz="1400" dirty="0"/>
              </a:p>
            </p:txBody>
          </p:sp>
          <p:sp>
            <p:nvSpPr>
              <p:cNvPr id="65" name="자유형 64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권한 변경</a:t>
                </a:r>
                <a:endParaRPr lang="ko-KR" altLang="en-US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62" name="타원 61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3" name="TextBox 62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1050" b="1" i="0" u="none" strike="noStrike" kern="1200" cap="none" spc="0" normalizeH="0" baseline="0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 ExtraBold"/>
                    <a:cs typeface="+mn-cs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sp>
        <p:nvSpPr>
          <p:cNvPr id="67" name="모서리가 둥근 직사각형 66"/>
          <p:cNvSpPr/>
          <p:nvPr/>
        </p:nvSpPr>
        <p:spPr>
          <a:xfrm>
            <a:off x="8723396" y="4710977"/>
            <a:ext cx="2643318" cy="854748"/>
          </a:xfrm>
          <a:prstGeom prst="roundRect">
            <a:avLst>
              <a:gd name="adj" fmla="val 9981"/>
            </a:avLst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7411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8620" y="1252728"/>
            <a:ext cx="9334504" cy="473341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A8C0F09-FD9F-435A-A2CC-100B5FBF6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DD8CE21-54CB-4E6A-8E8A-D0662B3BE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3864" y="433075"/>
            <a:ext cx="6414423" cy="357188"/>
          </a:xfrm>
        </p:spPr>
        <p:txBody>
          <a:bodyPr/>
          <a:lstStyle/>
          <a:p>
            <a:r>
              <a:rPr lang="ko-KR" altLang="en-US" dirty="0"/>
              <a:t>인사</a:t>
            </a:r>
            <a:r>
              <a:rPr lang="en-US" altLang="ko-KR" dirty="0"/>
              <a:t>/</a:t>
            </a:r>
            <a:r>
              <a:rPr lang="ko-KR" altLang="en-US" dirty="0"/>
              <a:t>급여관리 </a:t>
            </a:r>
            <a:r>
              <a:rPr lang="en-US" altLang="ko-KR" dirty="0"/>
              <a:t>&gt; </a:t>
            </a:r>
            <a:r>
              <a:rPr lang="ko-KR" altLang="en-US" dirty="0"/>
              <a:t>사원상세정보 입력</a:t>
            </a:r>
            <a:r>
              <a:rPr lang="en-US" altLang="ko-KR" dirty="0"/>
              <a:t>/</a:t>
            </a:r>
            <a:r>
              <a:rPr lang="ko-KR" altLang="en-US" dirty="0"/>
              <a:t>수정</a:t>
            </a:r>
            <a:r>
              <a:rPr lang="ko-KR" altLang="en-US" sz="16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/>
              <a:t>사원목록에서 </a:t>
            </a:r>
            <a:r>
              <a:rPr lang="ko-KR" altLang="en-US" sz="1400" dirty="0" err="1"/>
              <a:t>접근가능</a:t>
            </a:r>
            <a:r>
              <a:rPr lang="en-US" altLang="ko-KR" sz="1400" dirty="0"/>
              <a:t>)</a:t>
            </a:r>
            <a:endParaRPr lang="ko-KR" altLang="en-US" sz="1600" dirty="0"/>
          </a:p>
        </p:txBody>
      </p:sp>
      <p:grpSp>
        <p:nvGrpSpPr>
          <p:cNvPr id="6" name="그룹 5"/>
          <p:cNvGrpSpPr/>
          <p:nvPr/>
        </p:nvGrpSpPr>
        <p:grpSpPr>
          <a:xfrm>
            <a:off x="5633237" y="4910063"/>
            <a:ext cx="263819" cy="272056"/>
            <a:chOff x="562617" y="1053668"/>
            <a:chExt cx="263819" cy="272056"/>
          </a:xfrm>
        </p:grpSpPr>
        <p:sp>
          <p:nvSpPr>
            <p:cNvPr id="7" name="타원 6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651399" y="4905944"/>
            <a:ext cx="263819" cy="272056"/>
            <a:chOff x="562617" y="1053668"/>
            <a:chExt cx="263819" cy="272056"/>
          </a:xfrm>
        </p:grpSpPr>
        <p:sp>
          <p:nvSpPr>
            <p:cNvPr id="12" name="타원 11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100" b="1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710389" y="4515993"/>
            <a:ext cx="3239514" cy="982940"/>
            <a:chOff x="562616" y="1059225"/>
            <a:chExt cx="3303832" cy="982940"/>
          </a:xfrm>
        </p:grpSpPr>
        <p:grpSp>
          <p:nvGrpSpPr>
            <p:cNvPr id="15" name="그룹 14"/>
            <p:cNvGrpSpPr/>
            <p:nvPr/>
          </p:nvGrpSpPr>
          <p:grpSpPr>
            <a:xfrm>
              <a:off x="694526" y="1157231"/>
              <a:ext cx="3171922" cy="884934"/>
              <a:chOff x="694526" y="1157231"/>
              <a:chExt cx="3171922" cy="884934"/>
            </a:xfrm>
          </p:grpSpPr>
          <p:sp>
            <p:nvSpPr>
              <p:cNvPr id="19" name="텍스트 개체 틀 20"/>
              <p:cNvSpPr txBox="1">
                <a:spLocks/>
              </p:cNvSpPr>
              <p:nvPr/>
            </p:nvSpPr>
            <p:spPr>
              <a:xfrm>
                <a:off x="694526" y="1323044"/>
                <a:ext cx="3171922" cy="719121"/>
              </a:xfrm>
              <a:prstGeom prst="roundRect">
                <a:avLst>
                  <a:gd name="adj" fmla="val 10125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dirty="0"/>
                  <a:t/>
                </a:r>
                <a:br>
                  <a:rPr lang="en-US" altLang="ko-KR" sz="1400" dirty="0"/>
                </a:br>
                <a:r>
                  <a:rPr lang="ko-KR" altLang="en-US" sz="1400" dirty="0"/>
                  <a:t>변경된 사원 상세정보를 저장</a:t>
                </a:r>
              </a:p>
            </p:txBody>
          </p:sp>
          <p:sp>
            <p:nvSpPr>
              <p:cNvPr id="20" name="자유형 19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내용 저장</a:t>
                </a:r>
                <a:endParaRPr lang="ko-KR" altLang="en-US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17" name="타원 16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8" name="TextBox 17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1050" b="1" i="0" u="none" strike="noStrike" kern="1200" cap="none" spc="0" normalizeH="0" baseline="0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 ExtraBold"/>
                    <a:cs typeface="+mn-cs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21" name="그룹 20"/>
          <p:cNvGrpSpPr/>
          <p:nvPr/>
        </p:nvGrpSpPr>
        <p:grpSpPr>
          <a:xfrm>
            <a:off x="6949353" y="4515993"/>
            <a:ext cx="3239514" cy="1171575"/>
            <a:chOff x="562616" y="1059225"/>
            <a:chExt cx="3303832" cy="1171575"/>
          </a:xfrm>
        </p:grpSpPr>
        <p:grpSp>
          <p:nvGrpSpPr>
            <p:cNvPr id="22" name="그룹 21"/>
            <p:cNvGrpSpPr/>
            <p:nvPr/>
          </p:nvGrpSpPr>
          <p:grpSpPr>
            <a:xfrm>
              <a:off x="694526" y="1157231"/>
              <a:ext cx="3171922" cy="1073569"/>
              <a:chOff x="694526" y="1157231"/>
              <a:chExt cx="3171922" cy="1073569"/>
            </a:xfrm>
          </p:grpSpPr>
          <p:sp>
            <p:nvSpPr>
              <p:cNvPr id="26" name="텍스트 개체 틀 20"/>
              <p:cNvSpPr txBox="1">
                <a:spLocks/>
              </p:cNvSpPr>
              <p:nvPr/>
            </p:nvSpPr>
            <p:spPr>
              <a:xfrm>
                <a:off x="694526" y="1418488"/>
                <a:ext cx="3171922" cy="812312"/>
              </a:xfrm>
              <a:prstGeom prst="roundRect">
                <a:avLst>
                  <a:gd name="adj" fmla="val 11083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/>
                  <a:t>변경하던 내용을 취소하고 이전의 </a:t>
                </a:r>
                <a:r>
                  <a:rPr lang="ko-KR" altLang="en-US" sz="1400" dirty="0" err="1"/>
                  <a:t>사원정보로</a:t>
                </a:r>
                <a:r>
                  <a:rPr lang="ko-KR" altLang="en-US" sz="1400" dirty="0"/>
                  <a:t> 되돌아감</a:t>
                </a:r>
              </a:p>
            </p:txBody>
          </p:sp>
          <p:sp>
            <p:nvSpPr>
              <p:cNvPr id="27" name="자유형 26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err="1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새로고침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24" name="타원 23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5" name="TextBox 24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2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29639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0368" y="1248237"/>
            <a:ext cx="9351264" cy="472979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A8C0F09-FD9F-435A-A2CC-100B5FBF6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DD8CE21-54CB-4E6A-8E8A-D0662B3BE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인사</a:t>
            </a:r>
            <a:r>
              <a:rPr lang="en-US" altLang="ko-KR" dirty="0"/>
              <a:t>/</a:t>
            </a:r>
            <a:r>
              <a:rPr lang="ko-KR" altLang="en-US" dirty="0"/>
              <a:t>급여관리 </a:t>
            </a:r>
            <a:r>
              <a:rPr lang="en-US" altLang="ko-KR" dirty="0"/>
              <a:t>&gt; 2. </a:t>
            </a:r>
            <a:r>
              <a:rPr lang="ko-KR" altLang="en-US" dirty="0"/>
              <a:t>사내 조직도 화면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610071" y="1810830"/>
            <a:ext cx="263819" cy="272056"/>
            <a:chOff x="562617" y="1053668"/>
            <a:chExt cx="263819" cy="272056"/>
          </a:xfrm>
        </p:grpSpPr>
        <p:sp>
          <p:nvSpPr>
            <p:cNvPr id="10" name="타원 9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7116159" y="4555740"/>
            <a:ext cx="3239514" cy="1074299"/>
            <a:chOff x="562616" y="1059225"/>
            <a:chExt cx="3303832" cy="1074299"/>
          </a:xfrm>
        </p:grpSpPr>
        <p:grpSp>
          <p:nvGrpSpPr>
            <p:cNvPr id="13" name="그룹 12"/>
            <p:cNvGrpSpPr/>
            <p:nvPr/>
          </p:nvGrpSpPr>
          <p:grpSpPr>
            <a:xfrm>
              <a:off x="694526" y="1157231"/>
              <a:ext cx="3171922" cy="976293"/>
              <a:chOff x="694526" y="1157231"/>
              <a:chExt cx="3171922" cy="976293"/>
            </a:xfrm>
          </p:grpSpPr>
          <p:sp>
            <p:nvSpPr>
              <p:cNvPr id="17" name="텍스트 개체 틀 20"/>
              <p:cNvSpPr txBox="1">
                <a:spLocks/>
              </p:cNvSpPr>
              <p:nvPr/>
            </p:nvSpPr>
            <p:spPr>
              <a:xfrm>
                <a:off x="694526" y="1418488"/>
                <a:ext cx="3171922" cy="715036"/>
              </a:xfrm>
              <a:prstGeom prst="roundRect">
                <a:avLst>
                  <a:gd name="adj" fmla="val 13836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80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dirty="0"/>
                  <a:t>각 부서별 사원 현황이 표시 됨</a:t>
                </a:r>
                <a:r>
                  <a:rPr lang="en-US" altLang="ko-KR" sz="1400" dirty="0"/>
                  <a:t>.</a:t>
                </a:r>
                <a:br>
                  <a:rPr lang="en-US" altLang="ko-KR" sz="1400" dirty="0"/>
                </a:br>
                <a:r>
                  <a:rPr lang="ko-KR" altLang="en-US" sz="1400" dirty="0"/>
                  <a:t>부서마다 사원명 등으로 검색 가능</a:t>
                </a:r>
                <a:r>
                  <a:rPr lang="en-US" altLang="ko-KR" sz="1400" dirty="0"/>
                  <a:t>.</a:t>
                </a:r>
                <a:endParaRPr lang="ko-KR" altLang="en-US" sz="1400" dirty="0"/>
              </a:p>
            </p:txBody>
          </p:sp>
          <p:sp>
            <p:nvSpPr>
              <p:cNvPr id="18" name="자유형 17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부서별 조직도</a:t>
                </a:r>
                <a:endParaRPr lang="ko-KR" altLang="en-US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15" name="타원 14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6" name="TextBox 15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1050" b="1" i="0" u="none" strike="noStrike" kern="1200" cap="none" spc="0" normalizeH="0" baseline="0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 ExtraBold"/>
                    <a:cs typeface="+mn-cs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925845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인사</a:t>
            </a:r>
            <a:r>
              <a:rPr lang="en-US" altLang="ko-KR" dirty="0"/>
              <a:t>/</a:t>
            </a:r>
            <a:r>
              <a:rPr lang="ko-KR" altLang="en-US" dirty="0"/>
              <a:t>급여관리 </a:t>
            </a:r>
            <a:r>
              <a:rPr lang="en-US" altLang="ko-KR" dirty="0"/>
              <a:t>&gt; </a:t>
            </a:r>
            <a:r>
              <a:rPr lang="ko-KR" altLang="en-US" dirty="0"/>
              <a:t>급여처리내역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7"/>
          <a:stretch/>
        </p:blipFill>
        <p:spPr>
          <a:xfrm>
            <a:off x="1436914" y="1269204"/>
            <a:ext cx="9316812" cy="4702629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611207" y="2987273"/>
            <a:ext cx="3435116" cy="1402053"/>
            <a:chOff x="562616" y="1059225"/>
            <a:chExt cx="3435116" cy="1402053"/>
          </a:xfrm>
          <a:effectLst>
            <a:outerShdw blurRad="127000" dist="38100" dir="2700000" algn="tl" rotWithShape="0">
              <a:prstClr val="black">
                <a:alpha val="19000"/>
              </a:prstClr>
            </a:outerShdw>
          </a:effectLst>
        </p:grpSpPr>
        <p:grpSp>
          <p:nvGrpSpPr>
            <p:cNvPr id="6" name="그룹 5"/>
            <p:cNvGrpSpPr/>
            <p:nvPr/>
          </p:nvGrpSpPr>
          <p:grpSpPr>
            <a:xfrm>
              <a:off x="694525" y="1157231"/>
              <a:ext cx="3303207" cy="1304047"/>
              <a:chOff x="694525" y="1157231"/>
              <a:chExt cx="3303207" cy="1304047"/>
            </a:xfrm>
          </p:grpSpPr>
          <p:sp>
            <p:nvSpPr>
              <p:cNvPr id="10" name="텍스트 개체 틀 20"/>
              <p:cNvSpPr txBox="1">
                <a:spLocks/>
              </p:cNvSpPr>
              <p:nvPr/>
            </p:nvSpPr>
            <p:spPr>
              <a:xfrm>
                <a:off x="694525" y="1417131"/>
                <a:ext cx="3303207" cy="1044147"/>
              </a:xfrm>
              <a:prstGeom prst="roundRect">
                <a:avLst>
                  <a:gd name="adj" fmla="val 8983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/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/>
                  <a:t>매월 급여처리하기 버튼을 눌러 일괄적으로</a:t>
                </a:r>
                <a:r>
                  <a:rPr lang="en-US" altLang="ko-KR" sz="1400" dirty="0"/>
                  <a:t/>
                </a:r>
                <a:br>
                  <a:rPr lang="en-US" altLang="ko-KR" sz="1400" dirty="0"/>
                </a:br>
                <a:r>
                  <a:rPr lang="ko-KR" altLang="en-US" sz="1400" dirty="0"/>
                  <a:t>데이터베이스에 저장하고 화면에 출력한다</a:t>
                </a:r>
                <a:r>
                  <a:rPr lang="en-US" altLang="ko-KR" sz="1400" dirty="0"/>
                  <a:t>.</a:t>
                </a:r>
                <a:br>
                  <a:rPr lang="en-US" altLang="ko-KR" sz="1400" dirty="0"/>
                </a:br>
                <a:r>
                  <a:rPr lang="ko-KR" altLang="en-US" sz="1400" dirty="0"/>
                  <a:t>내역은 월 단위로 출력된다</a:t>
                </a:r>
                <a:r>
                  <a:rPr lang="en-US" altLang="ko-KR" sz="1400" dirty="0"/>
                  <a:t>.</a:t>
                </a:r>
              </a:p>
            </p:txBody>
          </p:sp>
          <p:sp>
            <p:nvSpPr>
              <p:cNvPr id="11" name="자유형 10"/>
              <p:cNvSpPr/>
              <p:nvPr/>
            </p:nvSpPr>
            <p:spPr>
              <a:xfrm>
                <a:off x="694525" y="1157231"/>
                <a:ext cx="3303207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급여처리하기</a:t>
                </a:r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8" name="타원 7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9" name="TextBox 8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12" name="그룹 11"/>
          <p:cNvGrpSpPr/>
          <p:nvPr/>
        </p:nvGrpSpPr>
        <p:grpSpPr>
          <a:xfrm>
            <a:off x="1540107" y="1796102"/>
            <a:ext cx="263819" cy="263818"/>
            <a:chOff x="562617" y="1053668"/>
            <a:chExt cx="263819" cy="263818"/>
          </a:xfrm>
        </p:grpSpPr>
        <p:sp>
          <p:nvSpPr>
            <p:cNvPr id="13" name="타원 12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562617" y="1055323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547828" y="2159853"/>
            <a:ext cx="263819" cy="263818"/>
            <a:chOff x="562617" y="1053668"/>
            <a:chExt cx="263819" cy="263818"/>
          </a:xfrm>
        </p:grpSpPr>
        <p:sp>
          <p:nvSpPr>
            <p:cNvPr id="16" name="타원 15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 userDrawn="1"/>
          </p:nvSpPr>
          <p:spPr>
            <a:xfrm>
              <a:off x="562617" y="1055323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100" b="1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77882" y="4492223"/>
            <a:ext cx="3435116" cy="929617"/>
            <a:chOff x="562616" y="1059225"/>
            <a:chExt cx="3435116" cy="929617"/>
          </a:xfrm>
          <a:effectLst>
            <a:outerShdw blurRad="127000" dist="38100" dir="2700000" algn="tl" rotWithShape="0">
              <a:prstClr val="black">
                <a:alpha val="19000"/>
              </a:prstClr>
            </a:outerShdw>
          </a:effectLst>
        </p:grpSpPr>
        <p:grpSp>
          <p:nvGrpSpPr>
            <p:cNvPr id="20" name="그룹 19"/>
            <p:cNvGrpSpPr/>
            <p:nvPr/>
          </p:nvGrpSpPr>
          <p:grpSpPr>
            <a:xfrm>
              <a:off x="694525" y="1157231"/>
              <a:ext cx="3303207" cy="831611"/>
              <a:chOff x="694525" y="1157231"/>
              <a:chExt cx="3303207" cy="831611"/>
            </a:xfrm>
          </p:grpSpPr>
          <p:sp>
            <p:nvSpPr>
              <p:cNvPr id="24" name="텍스트 개체 틀 20"/>
              <p:cNvSpPr txBox="1">
                <a:spLocks/>
              </p:cNvSpPr>
              <p:nvPr/>
            </p:nvSpPr>
            <p:spPr>
              <a:xfrm>
                <a:off x="694525" y="1417131"/>
                <a:ext cx="3303207" cy="571711"/>
              </a:xfrm>
              <a:prstGeom prst="roundRect">
                <a:avLst>
                  <a:gd name="adj" fmla="val 18225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/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/>
                  <a:t>사원 별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월별로 검색하여 출력 가능</a:t>
                </a:r>
                <a:r>
                  <a:rPr lang="en-US" altLang="ko-KR" sz="1400" dirty="0"/>
                  <a:t>.</a:t>
                </a:r>
              </a:p>
            </p:txBody>
          </p:sp>
          <p:sp>
            <p:nvSpPr>
              <p:cNvPr id="25" name="자유형 24"/>
              <p:cNvSpPr/>
              <p:nvPr/>
            </p:nvSpPr>
            <p:spPr>
              <a:xfrm>
                <a:off x="694525" y="1157231"/>
                <a:ext cx="3303207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검색</a:t>
                </a: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22" name="타원 21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3" name="TextBox 22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2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26" name="그룹 25"/>
          <p:cNvGrpSpPr/>
          <p:nvPr/>
        </p:nvGrpSpPr>
        <p:grpSpPr>
          <a:xfrm>
            <a:off x="10234628" y="2659529"/>
            <a:ext cx="263819" cy="263818"/>
            <a:chOff x="562617" y="1053668"/>
            <a:chExt cx="263819" cy="263818"/>
          </a:xfrm>
        </p:grpSpPr>
        <p:sp>
          <p:nvSpPr>
            <p:cNvPr id="27" name="타원 26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 userDrawn="1"/>
          </p:nvSpPr>
          <p:spPr>
            <a:xfrm>
              <a:off x="562617" y="1055323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244907" y="2987273"/>
            <a:ext cx="3435116" cy="3565926"/>
            <a:chOff x="562616" y="1059225"/>
            <a:chExt cx="3435116" cy="3565926"/>
          </a:xfrm>
          <a:effectLst>
            <a:outerShdw blurRad="127000" dist="38100" dir="2700000" algn="tl" rotWithShape="0">
              <a:prstClr val="black">
                <a:alpha val="19000"/>
              </a:prstClr>
            </a:outerShdw>
          </a:effectLst>
        </p:grpSpPr>
        <p:grpSp>
          <p:nvGrpSpPr>
            <p:cNvPr id="30" name="그룹 29"/>
            <p:cNvGrpSpPr/>
            <p:nvPr/>
          </p:nvGrpSpPr>
          <p:grpSpPr>
            <a:xfrm>
              <a:off x="694525" y="1157231"/>
              <a:ext cx="3303207" cy="3467920"/>
              <a:chOff x="694525" y="1157231"/>
              <a:chExt cx="3303207" cy="3467920"/>
            </a:xfrm>
          </p:grpSpPr>
          <p:sp>
            <p:nvSpPr>
              <p:cNvPr id="34" name="텍스트 개체 틀 20"/>
              <p:cNvSpPr txBox="1">
                <a:spLocks/>
              </p:cNvSpPr>
              <p:nvPr/>
            </p:nvSpPr>
            <p:spPr>
              <a:xfrm>
                <a:off x="694525" y="1417130"/>
                <a:ext cx="3303207" cy="3208021"/>
              </a:xfrm>
              <a:prstGeom prst="roundRect">
                <a:avLst>
                  <a:gd name="adj" fmla="val 3344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/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/>
                  <a:t>사원 별 급여명세서 인쇄 가능</a:t>
                </a:r>
                <a:endParaRPr lang="en-US" altLang="ko-KR" sz="1400" dirty="0"/>
              </a:p>
            </p:txBody>
          </p:sp>
          <p:sp>
            <p:nvSpPr>
              <p:cNvPr id="35" name="자유형 34"/>
              <p:cNvSpPr/>
              <p:nvPr/>
            </p:nvSpPr>
            <p:spPr>
              <a:xfrm>
                <a:off x="694525" y="1157231"/>
                <a:ext cx="3303207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급여명세서출력</a:t>
                </a: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32" name="타원 31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3" name="TextBox 32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1050" b="1" i="0" u="none" strike="noStrike" kern="1200" cap="none" spc="0" normalizeH="0" baseline="0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 ExtraBold"/>
                    <a:cs typeface="+mn-cs"/>
                  </a:rPr>
                  <a:t>3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0523" y="3804178"/>
            <a:ext cx="1940400" cy="263340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21596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인사</a:t>
            </a:r>
            <a:r>
              <a:rPr lang="en-US" altLang="ko-KR" dirty="0"/>
              <a:t>/</a:t>
            </a:r>
            <a:r>
              <a:rPr lang="ko-KR" altLang="en-US" dirty="0"/>
              <a:t>급여관리 </a:t>
            </a:r>
            <a:r>
              <a:rPr lang="en-US" altLang="ko-KR" dirty="0"/>
              <a:t>&gt; </a:t>
            </a:r>
            <a:r>
              <a:rPr lang="ko-KR" altLang="en-US" dirty="0"/>
              <a:t>세금계산테이블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5100" y="1252996"/>
            <a:ext cx="9321800" cy="4716821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6726257" y="3944657"/>
            <a:ext cx="4627543" cy="1754479"/>
            <a:chOff x="562616" y="1059225"/>
            <a:chExt cx="4627543" cy="1754479"/>
          </a:xfrm>
          <a:effectLst>
            <a:outerShdw blurRad="127000" dist="38100" dir="2700000" algn="tl" rotWithShape="0">
              <a:prstClr val="black">
                <a:alpha val="19000"/>
              </a:prstClr>
            </a:outerShdw>
          </a:effectLst>
        </p:grpSpPr>
        <p:grpSp>
          <p:nvGrpSpPr>
            <p:cNvPr id="6" name="그룹 5"/>
            <p:cNvGrpSpPr/>
            <p:nvPr/>
          </p:nvGrpSpPr>
          <p:grpSpPr>
            <a:xfrm>
              <a:off x="694525" y="1157231"/>
              <a:ext cx="4495634" cy="1656473"/>
              <a:chOff x="694525" y="1157231"/>
              <a:chExt cx="4495634" cy="1656473"/>
            </a:xfrm>
          </p:grpSpPr>
          <p:sp>
            <p:nvSpPr>
              <p:cNvPr id="10" name="텍스트 개체 틀 20"/>
              <p:cNvSpPr txBox="1">
                <a:spLocks/>
              </p:cNvSpPr>
              <p:nvPr/>
            </p:nvSpPr>
            <p:spPr>
              <a:xfrm>
                <a:off x="694525" y="1417132"/>
                <a:ext cx="4495634" cy="1396572"/>
              </a:xfrm>
              <a:prstGeom prst="roundRect">
                <a:avLst>
                  <a:gd name="adj" fmla="val 5784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/>
            </p:spPr>
            <p:txBody>
              <a:bodyPr lIns="108000" tIns="144000" rIns="108000" bIns="108000">
                <a:normAutofit lnSpcReduction="10000"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20000"/>
                  </a:lnSpc>
                  <a:buAutoNum type="arabicPeriod"/>
                </a:pPr>
                <a:r>
                  <a:rPr lang="ko-KR" altLang="en-US" sz="1400" dirty="0"/>
                  <a:t>수정 </a:t>
                </a:r>
                <a:r>
                  <a:rPr lang="en-US" altLang="ko-KR" sz="1400" dirty="0"/>
                  <a:t>: </a:t>
                </a:r>
                <a:r>
                  <a:rPr lang="ko-KR" altLang="en-US" sz="1400" dirty="0"/>
                  <a:t>공제 항목의 정보를 직접 수정하여 저장 가능</a:t>
                </a:r>
                <a:r>
                  <a:rPr lang="en-US" altLang="ko-KR" sz="1400" dirty="0"/>
                  <a:t/>
                </a:r>
                <a:br>
                  <a:rPr lang="en-US" altLang="ko-KR" sz="1400" dirty="0"/>
                </a:br>
                <a:r>
                  <a:rPr lang="en-US" altLang="ko-KR" sz="1400" dirty="0"/>
                  <a:t/>
                </a:r>
                <a:br>
                  <a:rPr lang="en-US" altLang="ko-KR" sz="1400" dirty="0"/>
                </a:br>
                <a:endParaRPr lang="en-US" altLang="ko-KR" sz="1400" dirty="0"/>
              </a:p>
              <a:p>
                <a:pPr marL="342900" indent="-342900">
                  <a:lnSpc>
                    <a:spcPct val="120000"/>
                  </a:lnSpc>
                  <a:buAutoNum type="arabicPeriod"/>
                </a:pPr>
                <a:r>
                  <a:rPr lang="ko-KR" altLang="en-US" sz="1400" dirty="0"/>
                  <a:t>삭제 </a:t>
                </a:r>
                <a:r>
                  <a:rPr lang="en-US" altLang="ko-KR" sz="1400" dirty="0"/>
                  <a:t>: </a:t>
                </a:r>
                <a:r>
                  <a:rPr lang="ko-KR" altLang="en-US" sz="1400" dirty="0"/>
                  <a:t>삭제버튼으로 해당 범위의 내용을 삭제</a:t>
                </a:r>
                <a:endParaRPr lang="en-US" altLang="ko-KR" sz="1400" dirty="0"/>
              </a:p>
            </p:txBody>
          </p:sp>
          <p:sp>
            <p:nvSpPr>
              <p:cNvPr id="11" name="자유형 10"/>
              <p:cNvSpPr/>
              <p:nvPr/>
            </p:nvSpPr>
            <p:spPr>
              <a:xfrm>
                <a:off x="694525" y="1157231"/>
                <a:ext cx="4495634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관리</a:t>
                </a:r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8" name="타원 7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9" name="TextBox 8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12" name="그룹 11"/>
          <p:cNvGrpSpPr/>
          <p:nvPr/>
        </p:nvGrpSpPr>
        <p:grpSpPr>
          <a:xfrm>
            <a:off x="9738871" y="2209362"/>
            <a:ext cx="263819" cy="263818"/>
            <a:chOff x="562617" y="1053668"/>
            <a:chExt cx="263819" cy="263818"/>
          </a:xfrm>
        </p:grpSpPr>
        <p:sp>
          <p:nvSpPr>
            <p:cNvPr id="13" name="타원 12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562617" y="1055323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1026" y="4773519"/>
            <a:ext cx="4297050" cy="43686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16490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02. </a:t>
            </a:r>
            <a:r>
              <a:rPr lang="ko-KR" altLang="en-US" dirty="0"/>
              <a:t>제작기간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90562" y="793751"/>
            <a:ext cx="3348037" cy="272221"/>
          </a:xfrm>
        </p:spPr>
        <p:txBody>
          <a:bodyPr/>
          <a:lstStyle/>
          <a:p>
            <a:pPr algn="dist"/>
            <a:r>
              <a:rPr lang="en-US" altLang="ko-KR" spc="0" dirty="0"/>
              <a:t>2020.11.01 ~ 2021.01.15</a:t>
            </a:r>
            <a:endParaRPr lang="ko-KR" altLang="en-US" spc="0" dirty="0"/>
          </a:p>
        </p:txBody>
      </p:sp>
      <p:grpSp>
        <p:nvGrpSpPr>
          <p:cNvPr id="34" name="그룹 33"/>
          <p:cNvGrpSpPr/>
          <p:nvPr/>
        </p:nvGrpSpPr>
        <p:grpSpPr>
          <a:xfrm>
            <a:off x="4103877" y="1746504"/>
            <a:ext cx="7637522" cy="3987546"/>
            <a:chOff x="4038598" y="1712422"/>
            <a:chExt cx="7574283" cy="3954529"/>
          </a:xfrm>
        </p:grpSpPr>
        <p:cxnSp>
          <p:nvCxnSpPr>
            <p:cNvPr id="15" name="직선 연결선 14"/>
            <p:cNvCxnSpPr>
              <a:cxnSpLocks/>
            </p:cNvCxnSpPr>
            <p:nvPr/>
          </p:nvCxnSpPr>
          <p:spPr>
            <a:xfrm>
              <a:off x="6747031" y="1712422"/>
              <a:ext cx="0" cy="3350592"/>
            </a:xfrm>
            <a:prstGeom prst="line">
              <a:avLst/>
            </a:prstGeom>
            <a:ln w="12700" cap="rnd">
              <a:solidFill>
                <a:srgbClr val="33428C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>
              <a:cxnSpLocks/>
            </p:cNvCxnSpPr>
            <p:nvPr/>
          </p:nvCxnSpPr>
          <p:spPr>
            <a:xfrm>
              <a:off x="8904448" y="1712422"/>
              <a:ext cx="0" cy="3350592"/>
            </a:xfrm>
            <a:prstGeom prst="line">
              <a:avLst/>
            </a:prstGeom>
            <a:ln w="12700" cap="rnd">
              <a:solidFill>
                <a:srgbClr val="33428C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11061865" y="1712422"/>
              <a:ext cx="0" cy="3350592"/>
            </a:xfrm>
            <a:prstGeom prst="line">
              <a:avLst/>
            </a:prstGeom>
            <a:ln w="12700" cap="rnd">
              <a:solidFill>
                <a:srgbClr val="33428C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그룹 6"/>
            <p:cNvGrpSpPr/>
            <p:nvPr/>
          </p:nvGrpSpPr>
          <p:grpSpPr>
            <a:xfrm>
              <a:off x="4038598" y="5524811"/>
              <a:ext cx="7574283" cy="123852"/>
              <a:chOff x="4283794" y="5540086"/>
              <a:chExt cx="7011607" cy="99852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4283794" y="5540086"/>
                <a:ext cx="2335107" cy="99852"/>
              </a:xfrm>
              <a:prstGeom prst="rect">
                <a:avLst/>
              </a:pr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6618901" y="5540086"/>
                <a:ext cx="2341393" cy="99852"/>
              </a:xfrm>
              <a:prstGeom prst="rect">
                <a:avLst/>
              </a:prstGeom>
              <a:solidFill>
                <a:srgbClr val="3342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8960294" y="5540086"/>
                <a:ext cx="2335107" cy="99852"/>
              </a:xfrm>
              <a:prstGeom prst="rect">
                <a:avLst/>
              </a:prstGeom>
              <a:solidFill>
                <a:srgbClr val="2328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4038598" y="4868134"/>
              <a:ext cx="1102032" cy="79881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400" b="1" i="1" spc="30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3342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2020.11</a:t>
              </a:r>
              <a:endParaRPr kumimoji="0" lang="ko-KR" altLang="en-US" sz="1400" b="1" i="1" u="none" strike="noStrike" kern="1200" cap="none" spc="30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196014" y="4868134"/>
              <a:ext cx="1102032" cy="79881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400" b="1" i="1" spc="30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3342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2020.12</a:t>
              </a:r>
              <a:endParaRPr kumimoji="0" lang="ko-KR" altLang="en-US" sz="1400" b="1" i="1" u="none" strike="noStrike" kern="1200" cap="none" spc="30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353432" y="4868134"/>
              <a:ext cx="1102032" cy="79881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400" b="1" i="1" spc="30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3342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2021.01</a:t>
              </a:r>
              <a:endParaRPr kumimoji="0" lang="ko-KR" altLang="en-US" sz="1400" b="1" i="1" u="none" strike="noStrike" kern="1200" cap="none" spc="30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510849" y="4868134"/>
              <a:ext cx="1102032" cy="79881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400" b="1" i="1" spc="30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3342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2021.02</a:t>
              </a:r>
              <a:endParaRPr kumimoji="0" lang="ko-KR" altLang="en-US" sz="1400" b="1" i="1" u="none" strike="noStrike" kern="1200" cap="none" spc="30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4589615" y="1860428"/>
              <a:ext cx="5938133" cy="3054579"/>
              <a:chOff x="728664" y="1682906"/>
              <a:chExt cx="8998432" cy="3496556"/>
            </a:xfrm>
            <a:gradFill>
              <a:gsLst>
                <a:gs pos="1835">
                  <a:srgbClr val="D6DCEC"/>
                </a:gs>
                <a:gs pos="56000">
                  <a:srgbClr val="D6DCEC"/>
                </a:gs>
                <a:gs pos="100000">
                  <a:srgbClr val="C3CBE3"/>
                </a:gs>
              </a:gsLst>
              <a:lin ang="0" scaled="1"/>
            </a:gradFill>
          </p:grpSpPr>
          <p:sp>
            <p:nvSpPr>
              <p:cNvPr id="9" name="직사각형 8"/>
              <p:cNvSpPr/>
              <p:nvPr userDrawn="1"/>
            </p:nvSpPr>
            <p:spPr>
              <a:xfrm>
                <a:off x="728664" y="1682906"/>
                <a:ext cx="1669980" cy="63944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컨셉 토의 </a:t>
                </a:r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(2</a:t>
                </a:r>
                <a:r>
                  <a:rPr lang="ko-KR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주</a:t>
                </a:r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)</a:t>
                </a:r>
                <a:endParaRPr lang="ko-KR" altLang="en-US" sz="1200" i="0" baseline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0" name="직사각형 9"/>
              <p:cNvSpPr/>
              <p:nvPr userDrawn="1"/>
            </p:nvSpPr>
            <p:spPr>
              <a:xfrm>
                <a:off x="2398643" y="2397184"/>
                <a:ext cx="3246783" cy="63944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디자인</a:t>
                </a:r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, </a:t>
                </a:r>
                <a:r>
                  <a:rPr lang="ko-KR" altLang="en-US" sz="12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웹퍼블리싱</a:t>
                </a:r>
                <a:r>
                  <a:rPr lang="ko-KR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(4</a:t>
                </a:r>
                <a:r>
                  <a:rPr lang="ko-KR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주</a:t>
                </a:r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)</a:t>
                </a:r>
              </a:p>
              <a:p>
                <a:pPr algn="ctr"/>
                <a:r>
                  <a:rPr lang="en-US" altLang="ko-KR" sz="1100" i="0" baseline="0" dirty="0">
                    <a:solidFill>
                      <a:srgbClr val="33428C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(html</a:t>
                </a:r>
                <a:r>
                  <a:rPr lang="en-US" altLang="ko-KR" sz="1100" i="0" dirty="0">
                    <a:solidFill>
                      <a:srgbClr val="33428C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/</a:t>
                </a:r>
                <a:r>
                  <a:rPr lang="en-US" altLang="ko-KR" sz="1100" i="0" dirty="0" err="1">
                    <a:solidFill>
                      <a:srgbClr val="33428C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css</a:t>
                </a:r>
                <a:r>
                  <a:rPr lang="en-US" altLang="ko-KR" sz="1100" dirty="0">
                    <a:solidFill>
                      <a:srgbClr val="33428C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/</a:t>
                </a:r>
                <a:r>
                  <a:rPr lang="en-US" altLang="ko-KR" sz="1100" dirty="0" err="1">
                    <a:solidFill>
                      <a:srgbClr val="33428C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javascript</a:t>
                </a:r>
                <a:r>
                  <a:rPr lang="en-US" altLang="ko-KR" sz="1100" dirty="0">
                    <a:solidFill>
                      <a:srgbClr val="33428C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/</a:t>
                </a:r>
                <a:r>
                  <a:rPr lang="en-US" altLang="ko-KR" sz="1100" dirty="0" err="1">
                    <a:solidFill>
                      <a:srgbClr val="33428C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jquery</a:t>
                </a:r>
                <a:r>
                  <a:rPr lang="en-US" altLang="ko-KR" sz="1100" dirty="0">
                    <a:solidFill>
                      <a:srgbClr val="33428C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)</a:t>
                </a:r>
                <a:endParaRPr lang="ko-KR" altLang="en-US" sz="1100" i="0" baseline="0" dirty="0">
                  <a:solidFill>
                    <a:srgbClr val="3342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1" name="직사각형 10"/>
              <p:cNvSpPr/>
              <p:nvPr userDrawn="1"/>
            </p:nvSpPr>
            <p:spPr>
              <a:xfrm>
                <a:off x="4013321" y="3111462"/>
                <a:ext cx="4140079" cy="63944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i="0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DB </a:t>
                </a:r>
                <a:r>
                  <a:rPr lang="ko-KR" altLang="en-US" sz="1200" i="0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설계 </a:t>
                </a:r>
                <a:r>
                  <a:rPr lang="en-US" altLang="ko-KR" sz="1200" i="0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(5</a:t>
                </a:r>
                <a:r>
                  <a:rPr lang="ko-KR" altLang="en-US" sz="1200" i="0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주</a:t>
                </a:r>
                <a:r>
                  <a:rPr lang="en-US" altLang="ko-KR" sz="1200" i="0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)</a:t>
                </a:r>
              </a:p>
              <a:p>
                <a:pPr algn="ctr"/>
                <a:r>
                  <a:rPr lang="en-US" altLang="ko-KR" sz="1100" dirty="0">
                    <a:solidFill>
                      <a:srgbClr val="33428C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</a:t>
                </a:r>
                <a:r>
                  <a:rPr lang="en-US" altLang="ko-KR" sz="1100" dirty="0" err="1">
                    <a:solidFill>
                      <a:srgbClr val="33428C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mysql</a:t>
                </a:r>
                <a:r>
                  <a:rPr lang="en-US" altLang="ko-KR" sz="1100" dirty="0">
                    <a:solidFill>
                      <a:srgbClr val="33428C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)</a:t>
                </a:r>
                <a:endParaRPr lang="ko-KR" altLang="en-US" sz="1100" i="0" baseline="0" dirty="0">
                  <a:solidFill>
                    <a:srgbClr val="3342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2" name="직사각형 11"/>
              <p:cNvSpPr/>
              <p:nvPr userDrawn="1"/>
            </p:nvSpPr>
            <p:spPr>
              <a:xfrm>
                <a:off x="4610925" y="3825740"/>
                <a:ext cx="4334292" cy="63944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i="0" baseline="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통합구현</a:t>
                </a:r>
                <a:r>
                  <a:rPr lang="ko-KR" altLang="en-US" sz="1200" i="0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en-US" altLang="ko-KR" sz="1200" i="0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– </a:t>
                </a:r>
                <a:r>
                  <a:rPr lang="ko-KR" altLang="en-US" sz="1200" i="0" baseline="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백엔드</a:t>
                </a:r>
                <a:r>
                  <a:rPr lang="ko-KR" altLang="en-US" sz="1200" i="0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프로그래밍 </a:t>
                </a:r>
                <a:r>
                  <a:rPr lang="en-US" altLang="ko-KR" sz="1200" i="0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(5</a:t>
                </a:r>
                <a:r>
                  <a:rPr lang="ko-KR" altLang="en-US" sz="1200" i="0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주</a:t>
                </a:r>
                <a:r>
                  <a:rPr lang="en-US" altLang="ko-KR" sz="1200" i="0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)</a:t>
                </a:r>
                <a:endPara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r>
                  <a:rPr lang="en-US" altLang="ko-KR" sz="1100" i="0" baseline="0" dirty="0">
                    <a:solidFill>
                      <a:srgbClr val="33428C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(Spring/</a:t>
                </a:r>
                <a:r>
                  <a:rPr lang="en-US" altLang="ko-KR" sz="1100" i="0" baseline="0" dirty="0" err="1">
                    <a:solidFill>
                      <a:srgbClr val="33428C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mybatis</a:t>
                </a:r>
                <a:r>
                  <a:rPr lang="en-US" altLang="ko-KR" sz="1100" i="0" baseline="0" dirty="0">
                    <a:solidFill>
                      <a:srgbClr val="33428C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/maven/</a:t>
                </a:r>
                <a:r>
                  <a:rPr lang="en-US" altLang="ko-KR" sz="1100" i="0" baseline="0" dirty="0" err="1">
                    <a:solidFill>
                      <a:srgbClr val="33428C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jsp</a:t>
                </a:r>
                <a:r>
                  <a:rPr lang="en-US" altLang="ko-KR" sz="1100" i="0" baseline="0" dirty="0">
                    <a:solidFill>
                      <a:srgbClr val="33428C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)</a:t>
                </a:r>
                <a:endParaRPr lang="ko-KR" altLang="en-US" sz="1100" i="0" baseline="0" dirty="0">
                  <a:solidFill>
                    <a:srgbClr val="3342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3" name="직사각형 12"/>
              <p:cNvSpPr/>
              <p:nvPr userDrawn="1"/>
            </p:nvSpPr>
            <p:spPr>
              <a:xfrm>
                <a:off x="8153400" y="4540017"/>
                <a:ext cx="1573696" cy="63944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1200" i="0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테스트</a:t>
                </a:r>
                <a:r>
                  <a:rPr lang="en-US" altLang="ko-KR" sz="1200" i="0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&amp;</a:t>
                </a:r>
                <a:r>
                  <a:rPr lang="ko-KR" altLang="en-US" sz="1200" i="0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디버그</a:t>
                </a:r>
                <a:endPara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r>
                  <a:rPr lang="en-US" altLang="ko-KR" sz="1200" i="0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(2</a:t>
                </a:r>
                <a:r>
                  <a:rPr lang="ko-KR" altLang="en-US" sz="1200" i="0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주</a:t>
                </a:r>
                <a:r>
                  <a:rPr lang="en-US" altLang="ko-KR" sz="1200" i="0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)</a:t>
                </a:r>
              </a:p>
            </p:txBody>
          </p:sp>
        </p:grpSp>
        <p:cxnSp>
          <p:nvCxnSpPr>
            <p:cNvPr id="18" name="직선 연결선 17"/>
            <p:cNvCxnSpPr>
              <a:cxnSpLocks/>
            </p:cNvCxnSpPr>
            <p:nvPr/>
          </p:nvCxnSpPr>
          <p:spPr>
            <a:xfrm>
              <a:off x="4589614" y="1712422"/>
              <a:ext cx="0" cy="3350592"/>
            </a:xfrm>
            <a:prstGeom prst="line">
              <a:avLst/>
            </a:prstGeom>
            <a:ln w="12700" cap="rnd">
              <a:solidFill>
                <a:srgbClr val="33428C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4" descr="design Icon 3689699">
            <a:extLst>
              <a:ext uri="{FF2B5EF4-FFF2-40B4-BE49-F238E27FC236}">
                <a16:creationId xmlns:a16="http://schemas.microsoft.com/office/drawing/2014/main" id="{C5667A8F-EC99-41E7-8D4C-9A9D126BF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5275" y="2537459"/>
            <a:ext cx="579819" cy="57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talk Icon 1955995">
            <a:extLst>
              <a:ext uri="{FF2B5EF4-FFF2-40B4-BE49-F238E27FC236}">
                <a16:creationId xmlns:a16="http://schemas.microsoft.com/office/drawing/2014/main" id="{F87E17E3-B91C-46AF-96FD-B41BD46FA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9156" y="1958905"/>
            <a:ext cx="441575" cy="44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database Icon 3686036">
            <a:extLst>
              <a:ext uri="{FF2B5EF4-FFF2-40B4-BE49-F238E27FC236}">
                <a16:creationId xmlns:a16="http://schemas.microsoft.com/office/drawing/2014/main" id="{151E6FB7-E30E-4C86-BBBA-8E8EB1291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27715" y="3181643"/>
            <a:ext cx="487586" cy="48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4" descr="programming Icon 1669552">
            <a:extLst>
              <a:ext uri="{FF2B5EF4-FFF2-40B4-BE49-F238E27FC236}">
                <a16:creationId xmlns:a16="http://schemas.microsoft.com/office/drawing/2014/main" id="{224C0A55-B1DF-45EE-902B-8FC9E1268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47077" y="3842225"/>
            <a:ext cx="464039" cy="46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6" descr="testing Icon 3185883">
            <a:extLst>
              <a:ext uri="{FF2B5EF4-FFF2-40B4-BE49-F238E27FC236}">
                <a16:creationId xmlns:a16="http://schemas.microsoft.com/office/drawing/2014/main" id="{C9E8C6F2-31E3-4A30-B6F5-A26CC1D8A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77252" y="4460569"/>
            <a:ext cx="467995" cy="46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그룹 71"/>
          <p:cNvGrpSpPr/>
          <p:nvPr/>
        </p:nvGrpSpPr>
        <p:grpSpPr>
          <a:xfrm>
            <a:off x="2332078" y="1334270"/>
            <a:ext cx="1658896" cy="2249347"/>
            <a:chOff x="2385244" y="1353321"/>
            <a:chExt cx="1719073" cy="2330942"/>
          </a:xfrm>
          <a:effectLst>
            <a:outerShdw blurRad="50800" dist="38100" dir="2700000" algn="tl" rotWithShape="0">
              <a:schemeClr val="tx1">
                <a:lumMod val="50000"/>
                <a:lumOff val="50000"/>
                <a:alpha val="20000"/>
              </a:schemeClr>
            </a:outerShdw>
          </a:effectLst>
        </p:grpSpPr>
        <p:sp>
          <p:nvSpPr>
            <p:cNvPr id="82" name="자유형 81"/>
            <p:cNvSpPr/>
            <p:nvPr/>
          </p:nvSpPr>
          <p:spPr>
            <a:xfrm>
              <a:off x="2385244" y="1353321"/>
              <a:ext cx="1719073" cy="333945"/>
            </a:xfrm>
            <a:custGeom>
              <a:avLst/>
              <a:gdLst>
                <a:gd name="connsiteX0" fmla="*/ 93758 w 1719073"/>
                <a:gd name="connsiteY0" fmla="*/ 0 h 333945"/>
                <a:gd name="connsiteX1" fmla="*/ 1625315 w 1719073"/>
                <a:gd name="connsiteY1" fmla="*/ 0 h 333945"/>
                <a:gd name="connsiteX2" fmla="*/ 1719073 w 1719073"/>
                <a:gd name="connsiteY2" fmla="*/ 93758 h 333945"/>
                <a:gd name="connsiteX3" fmla="*/ 1719073 w 1719073"/>
                <a:gd name="connsiteY3" fmla="*/ 240187 h 333945"/>
                <a:gd name="connsiteX4" fmla="*/ 1718633 w 1719073"/>
                <a:gd name="connsiteY4" fmla="*/ 242366 h 333945"/>
                <a:gd name="connsiteX5" fmla="*/ 1718633 w 1719073"/>
                <a:gd name="connsiteY5" fmla="*/ 333945 h 333945"/>
                <a:gd name="connsiteX6" fmla="*/ 1625315 w 1719073"/>
                <a:gd name="connsiteY6" fmla="*/ 333945 h 333945"/>
                <a:gd name="connsiteX7" fmla="*/ 93758 w 1719073"/>
                <a:gd name="connsiteY7" fmla="*/ 333945 h 333945"/>
                <a:gd name="connsiteX8" fmla="*/ 0 w 1719073"/>
                <a:gd name="connsiteY8" fmla="*/ 333945 h 333945"/>
                <a:gd name="connsiteX9" fmla="*/ 0 w 1719073"/>
                <a:gd name="connsiteY9" fmla="*/ 240187 h 333945"/>
                <a:gd name="connsiteX10" fmla="*/ 0 w 1719073"/>
                <a:gd name="connsiteY10" fmla="*/ 208779 h 333945"/>
                <a:gd name="connsiteX11" fmla="*/ 0 w 1719073"/>
                <a:gd name="connsiteY11" fmla="*/ 93758 h 333945"/>
                <a:gd name="connsiteX12" fmla="*/ 93758 w 1719073"/>
                <a:gd name="connsiteY12" fmla="*/ 0 h 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9073" h="333945">
                  <a:moveTo>
                    <a:pt x="93758" y="0"/>
                  </a:moveTo>
                  <a:lnTo>
                    <a:pt x="1625315" y="0"/>
                  </a:lnTo>
                  <a:cubicBezTo>
                    <a:pt x="1677096" y="0"/>
                    <a:pt x="1719073" y="41977"/>
                    <a:pt x="1719073" y="93758"/>
                  </a:cubicBezTo>
                  <a:lnTo>
                    <a:pt x="1719073" y="240187"/>
                  </a:lnTo>
                  <a:lnTo>
                    <a:pt x="1718633" y="242366"/>
                  </a:lnTo>
                  <a:lnTo>
                    <a:pt x="1718633" y="333945"/>
                  </a:lnTo>
                  <a:lnTo>
                    <a:pt x="1625315" y="333945"/>
                  </a:lnTo>
                  <a:lnTo>
                    <a:pt x="93758" y="333945"/>
                  </a:lnTo>
                  <a:lnTo>
                    <a:pt x="0" y="333945"/>
                  </a:lnTo>
                  <a:lnTo>
                    <a:pt x="0" y="240187"/>
                  </a:lnTo>
                  <a:lnTo>
                    <a:pt x="0" y="208779"/>
                  </a:lnTo>
                  <a:lnTo>
                    <a:pt x="0" y="93758"/>
                  </a:lnTo>
                  <a:cubicBezTo>
                    <a:pt x="0" y="41977"/>
                    <a:pt x="41977" y="0"/>
                    <a:pt x="93758" y="0"/>
                  </a:cubicBezTo>
                  <a:close/>
                </a:path>
              </a:pathLst>
            </a:custGeom>
            <a:solidFill>
              <a:srgbClr val="D6D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자유형 82"/>
            <p:cNvSpPr/>
            <p:nvPr/>
          </p:nvSpPr>
          <p:spPr>
            <a:xfrm>
              <a:off x="2385244" y="1687267"/>
              <a:ext cx="1719073" cy="1996996"/>
            </a:xfrm>
            <a:custGeom>
              <a:avLst/>
              <a:gdLst>
                <a:gd name="connsiteX0" fmla="*/ 91816 w 1719073"/>
                <a:gd name="connsiteY0" fmla="*/ 0 h 1996996"/>
                <a:gd name="connsiteX1" fmla="*/ 1627257 w 1719073"/>
                <a:gd name="connsiteY1" fmla="*/ 0 h 1996996"/>
                <a:gd name="connsiteX2" fmla="*/ 1636579 w 1719073"/>
                <a:gd name="connsiteY2" fmla="*/ 1882 h 1996996"/>
                <a:gd name="connsiteX3" fmla="*/ 1718633 w 1719073"/>
                <a:gd name="connsiteY3" fmla="*/ 1882 h 1996996"/>
                <a:gd name="connsiteX4" fmla="*/ 1718633 w 1719073"/>
                <a:gd name="connsiteY4" fmla="*/ 89637 h 1996996"/>
                <a:gd name="connsiteX5" fmla="*/ 1719073 w 1719073"/>
                <a:gd name="connsiteY5" fmla="*/ 91816 h 1996996"/>
                <a:gd name="connsiteX6" fmla="*/ 1719073 w 1719073"/>
                <a:gd name="connsiteY6" fmla="*/ 1905180 h 1996996"/>
                <a:gd name="connsiteX7" fmla="*/ 1627257 w 1719073"/>
                <a:gd name="connsiteY7" fmla="*/ 1996996 h 1996996"/>
                <a:gd name="connsiteX8" fmla="*/ 91816 w 1719073"/>
                <a:gd name="connsiteY8" fmla="*/ 1996996 h 1996996"/>
                <a:gd name="connsiteX9" fmla="*/ 0 w 1719073"/>
                <a:gd name="connsiteY9" fmla="*/ 1905180 h 1996996"/>
                <a:gd name="connsiteX10" fmla="*/ 0 w 1719073"/>
                <a:gd name="connsiteY10" fmla="*/ 127048 h 1996996"/>
                <a:gd name="connsiteX11" fmla="*/ 0 w 1719073"/>
                <a:gd name="connsiteY11" fmla="*/ 91816 h 1996996"/>
                <a:gd name="connsiteX12" fmla="*/ 0 w 1719073"/>
                <a:gd name="connsiteY12" fmla="*/ 1882 h 1996996"/>
                <a:gd name="connsiteX13" fmla="*/ 82494 w 1719073"/>
                <a:gd name="connsiteY13" fmla="*/ 1882 h 1996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9073" h="1996996">
                  <a:moveTo>
                    <a:pt x="91816" y="0"/>
                  </a:moveTo>
                  <a:lnTo>
                    <a:pt x="1627257" y="0"/>
                  </a:lnTo>
                  <a:lnTo>
                    <a:pt x="1636579" y="1882"/>
                  </a:lnTo>
                  <a:lnTo>
                    <a:pt x="1718633" y="1882"/>
                  </a:lnTo>
                  <a:lnTo>
                    <a:pt x="1718633" y="89637"/>
                  </a:lnTo>
                  <a:lnTo>
                    <a:pt x="1719073" y="91816"/>
                  </a:lnTo>
                  <a:lnTo>
                    <a:pt x="1719073" y="1905180"/>
                  </a:lnTo>
                  <a:cubicBezTo>
                    <a:pt x="1719073" y="1955889"/>
                    <a:pt x="1677966" y="1996996"/>
                    <a:pt x="1627257" y="1996996"/>
                  </a:cubicBezTo>
                  <a:lnTo>
                    <a:pt x="91816" y="1996996"/>
                  </a:lnTo>
                  <a:cubicBezTo>
                    <a:pt x="41107" y="1996996"/>
                    <a:pt x="0" y="1955889"/>
                    <a:pt x="0" y="1905180"/>
                  </a:cubicBezTo>
                  <a:lnTo>
                    <a:pt x="0" y="127048"/>
                  </a:lnTo>
                  <a:lnTo>
                    <a:pt x="0" y="91816"/>
                  </a:lnTo>
                  <a:lnTo>
                    <a:pt x="0" y="1882"/>
                  </a:lnTo>
                  <a:lnTo>
                    <a:pt x="82494" y="188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5" name="직선 연결선 74"/>
          <p:cNvCxnSpPr/>
          <p:nvPr/>
        </p:nvCxnSpPr>
        <p:spPr>
          <a:xfrm>
            <a:off x="2398257" y="2580914"/>
            <a:ext cx="1544008" cy="0"/>
          </a:xfrm>
          <a:prstGeom prst="line">
            <a:avLst/>
          </a:prstGeom>
          <a:ln w="9525">
            <a:solidFill>
              <a:srgbClr val="3342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2398255" y="1348968"/>
            <a:ext cx="1544008" cy="276762"/>
          </a:xfrm>
          <a:prstGeom prst="rect">
            <a:avLst/>
          </a:prstGeom>
          <a:noFill/>
          <a:ln w="12700" cap="rnd" cmpd="sng" algn="ctr">
            <a:noFill/>
            <a:prstDash val="solid"/>
            <a:round/>
          </a:ln>
          <a:effectLst/>
        </p:spPr>
        <p:txBody>
          <a:bodyPr vert="horz" wrap="none" lIns="72000" tIns="36000" rIns="72000" bIns="36000" rtlCol="0" anchor="t" anchorCtr="0">
            <a:noAutofit/>
          </a:bodyPr>
          <a:lstStyle/>
          <a:p>
            <a:pPr marL="0" marR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ko-KR" altLang="en-US" sz="1400" b="0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박민정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2398256" y="2612334"/>
            <a:ext cx="1544008" cy="856313"/>
          </a:xfrm>
          <a:prstGeom prst="rect">
            <a:avLst/>
          </a:prstGeom>
          <a:noFill/>
          <a:ln w="12700" cap="rnd" cmpd="sng" algn="ctr">
            <a:noFill/>
            <a:prstDash val="solid"/>
            <a:round/>
          </a:ln>
          <a:effectLst/>
        </p:spPr>
        <p:txBody>
          <a:bodyPr vert="horz" wrap="none" lIns="72000" tIns="36000" rIns="72000" bIns="36000" rtlCol="0" anchor="t" anchorCtr="0">
            <a:noAutofit/>
          </a:bodyPr>
          <a:lstStyle/>
          <a:p>
            <a:pPr marL="171450" marR="0" indent="-1714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200" b="0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급여 관리</a:t>
            </a:r>
            <a:endParaRPr kumimoji="0" lang="en-US" altLang="ko-KR" sz="1200" b="0" i="0" u="none" strike="noStrike" kern="1200" cap="none" spc="0" normalizeH="0" baseline="0" noProof="0" dirty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marR="0" indent="-1714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20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근태 관리</a:t>
            </a:r>
            <a:endParaRPr lang="en-US" altLang="ko-KR" sz="1200" dirty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marR="0" indent="-1714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200" b="0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영업 관리</a:t>
            </a:r>
            <a:endParaRPr kumimoji="0" lang="en-US" altLang="ko-KR" sz="1200" b="0" i="0" u="none" strike="noStrike" kern="1200" cap="none" spc="0" normalizeH="0" baseline="0" noProof="0" dirty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marR="0" indent="-1714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200" b="0" i="0" u="none" strike="noStrike" kern="1200" cap="none" spc="0" normalizeH="0" baseline="0" noProof="0" dirty="0" err="1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버그테스트</a:t>
            </a:r>
            <a:endParaRPr kumimoji="0" lang="ko-KR" altLang="en-US" sz="1200" b="0" i="0" u="none" strike="noStrike" kern="1200" cap="none" spc="0" normalizeH="0" baseline="0" noProof="0" dirty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556257" y="1334270"/>
            <a:ext cx="1658897" cy="2249347"/>
            <a:chOff x="2385244" y="1353321"/>
            <a:chExt cx="1719074" cy="2330942"/>
          </a:xfrm>
          <a:effectLst>
            <a:outerShdw blurRad="50800" dist="38100" dir="2700000" algn="tl" rotWithShape="0">
              <a:schemeClr val="tx1">
                <a:lumMod val="50000"/>
                <a:lumOff val="50000"/>
                <a:alpha val="20000"/>
              </a:schemeClr>
            </a:outerShdw>
          </a:effectLst>
        </p:grpSpPr>
        <p:sp>
          <p:nvSpPr>
            <p:cNvPr id="52" name="자유형 51"/>
            <p:cNvSpPr/>
            <p:nvPr/>
          </p:nvSpPr>
          <p:spPr>
            <a:xfrm>
              <a:off x="2385244" y="1353321"/>
              <a:ext cx="1719073" cy="333945"/>
            </a:xfrm>
            <a:custGeom>
              <a:avLst/>
              <a:gdLst>
                <a:gd name="connsiteX0" fmla="*/ 93758 w 1719073"/>
                <a:gd name="connsiteY0" fmla="*/ 0 h 333945"/>
                <a:gd name="connsiteX1" fmla="*/ 1625315 w 1719073"/>
                <a:gd name="connsiteY1" fmla="*/ 0 h 333945"/>
                <a:gd name="connsiteX2" fmla="*/ 1719073 w 1719073"/>
                <a:gd name="connsiteY2" fmla="*/ 93758 h 333945"/>
                <a:gd name="connsiteX3" fmla="*/ 1719073 w 1719073"/>
                <a:gd name="connsiteY3" fmla="*/ 240187 h 333945"/>
                <a:gd name="connsiteX4" fmla="*/ 1718633 w 1719073"/>
                <a:gd name="connsiteY4" fmla="*/ 242366 h 333945"/>
                <a:gd name="connsiteX5" fmla="*/ 1718633 w 1719073"/>
                <a:gd name="connsiteY5" fmla="*/ 333945 h 333945"/>
                <a:gd name="connsiteX6" fmla="*/ 1625315 w 1719073"/>
                <a:gd name="connsiteY6" fmla="*/ 333945 h 333945"/>
                <a:gd name="connsiteX7" fmla="*/ 93758 w 1719073"/>
                <a:gd name="connsiteY7" fmla="*/ 333945 h 333945"/>
                <a:gd name="connsiteX8" fmla="*/ 0 w 1719073"/>
                <a:gd name="connsiteY8" fmla="*/ 333945 h 333945"/>
                <a:gd name="connsiteX9" fmla="*/ 0 w 1719073"/>
                <a:gd name="connsiteY9" fmla="*/ 240187 h 333945"/>
                <a:gd name="connsiteX10" fmla="*/ 0 w 1719073"/>
                <a:gd name="connsiteY10" fmla="*/ 208779 h 333945"/>
                <a:gd name="connsiteX11" fmla="*/ 0 w 1719073"/>
                <a:gd name="connsiteY11" fmla="*/ 93758 h 333945"/>
                <a:gd name="connsiteX12" fmla="*/ 93758 w 1719073"/>
                <a:gd name="connsiteY12" fmla="*/ 0 h 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9073" h="333945">
                  <a:moveTo>
                    <a:pt x="93758" y="0"/>
                  </a:moveTo>
                  <a:lnTo>
                    <a:pt x="1625315" y="0"/>
                  </a:lnTo>
                  <a:cubicBezTo>
                    <a:pt x="1677096" y="0"/>
                    <a:pt x="1719073" y="41977"/>
                    <a:pt x="1719073" y="93758"/>
                  </a:cubicBezTo>
                  <a:lnTo>
                    <a:pt x="1719073" y="240187"/>
                  </a:lnTo>
                  <a:lnTo>
                    <a:pt x="1718633" y="242366"/>
                  </a:lnTo>
                  <a:lnTo>
                    <a:pt x="1718633" y="333945"/>
                  </a:lnTo>
                  <a:lnTo>
                    <a:pt x="1625315" y="333945"/>
                  </a:lnTo>
                  <a:lnTo>
                    <a:pt x="93758" y="333945"/>
                  </a:lnTo>
                  <a:lnTo>
                    <a:pt x="0" y="333945"/>
                  </a:lnTo>
                  <a:lnTo>
                    <a:pt x="0" y="240187"/>
                  </a:lnTo>
                  <a:lnTo>
                    <a:pt x="0" y="208779"/>
                  </a:lnTo>
                  <a:lnTo>
                    <a:pt x="0" y="93758"/>
                  </a:lnTo>
                  <a:cubicBezTo>
                    <a:pt x="0" y="41977"/>
                    <a:pt x="41977" y="0"/>
                    <a:pt x="93758" y="0"/>
                  </a:cubicBezTo>
                  <a:close/>
                </a:path>
              </a:pathLst>
            </a:custGeom>
            <a:solidFill>
              <a:srgbClr val="D6DCEC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자유형 52"/>
            <p:cNvSpPr/>
            <p:nvPr/>
          </p:nvSpPr>
          <p:spPr>
            <a:xfrm>
              <a:off x="2385244" y="1687267"/>
              <a:ext cx="1719073" cy="1996996"/>
            </a:xfrm>
            <a:custGeom>
              <a:avLst/>
              <a:gdLst>
                <a:gd name="connsiteX0" fmla="*/ 91816 w 1719073"/>
                <a:gd name="connsiteY0" fmla="*/ 0 h 1996996"/>
                <a:gd name="connsiteX1" fmla="*/ 1627257 w 1719073"/>
                <a:gd name="connsiteY1" fmla="*/ 0 h 1996996"/>
                <a:gd name="connsiteX2" fmla="*/ 1636579 w 1719073"/>
                <a:gd name="connsiteY2" fmla="*/ 1882 h 1996996"/>
                <a:gd name="connsiteX3" fmla="*/ 1718633 w 1719073"/>
                <a:gd name="connsiteY3" fmla="*/ 1882 h 1996996"/>
                <a:gd name="connsiteX4" fmla="*/ 1718633 w 1719073"/>
                <a:gd name="connsiteY4" fmla="*/ 89637 h 1996996"/>
                <a:gd name="connsiteX5" fmla="*/ 1719073 w 1719073"/>
                <a:gd name="connsiteY5" fmla="*/ 91816 h 1996996"/>
                <a:gd name="connsiteX6" fmla="*/ 1719073 w 1719073"/>
                <a:gd name="connsiteY6" fmla="*/ 1905180 h 1996996"/>
                <a:gd name="connsiteX7" fmla="*/ 1627257 w 1719073"/>
                <a:gd name="connsiteY7" fmla="*/ 1996996 h 1996996"/>
                <a:gd name="connsiteX8" fmla="*/ 91816 w 1719073"/>
                <a:gd name="connsiteY8" fmla="*/ 1996996 h 1996996"/>
                <a:gd name="connsiteX9" fmla="*/ 0 w 1719073"/>
                <a:gd name="connsiteY9" fmla="*/ 1905180 h 1996996"/>
                <a:gd name="connsiteX10" fmla="*/ 0 w 1719073"/>
                <a:gd name="connsiteY10" fmla="*/ 127048 h 1996996"/>
                <a:gd name="connsiteX11" fmla="*/ 0 w 1719073"/>
                <a:gd name="connsiteY11" fmla="*/ 91816 h 1996996"/>
                <a:gd name="connsiteX12" fmla="*/ 0 w 1719073"/>
                <a:gd name="connsiteY12" fmla="*/ 1882 h 1996996"/>
                <a:gd name="connsiteX13" fmla="*/ 82494 w 1719073"/>
                <a:gd name="connsiteY13" fmla="*/ 1882 h 1996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9073" h="1996996">
                  <a:moveTo>
                    <a:pt x="91816" y="0"/>
                  </a:moveTo>
                  <a:lnTo>
                    <a:pt x="1627257" y="0"/>
                  </a:lnTo>
                  <a:lnTo>
                    <a:pt x="1636579" y="1882"/>
                  </a:lnTo>
                  <a:lnTo>
                    <a:pt x="1718633" y="1882"/>
                  </a:lnTo>
                  <a:lnTo>
                    <a:pt x="1718633" y="89637"/>
                  </a:lnTo>
                  <a:lnTo>
                    <a:pt x="1719073" y="91816"/>
                  </a:lnTo>
                  <a:lnTo>
                    <a:pt x="1719073" y="1905180"/>
                  </a:lnTo>
                  <a:cubicBezTo>
                    <a:pt x="1719073" y="1955889"/>
                    <a:pt x="1677966" y="1996996"/>
                    <a:pt x="1627257" y="1996996"/>
                  </a:cubicBezTo>
                  <a:lnTo>
                    <a:pt x="91816" y="1996996"/>
                  </a:lnTo>
                  <a:cubicBezTo>
                    <a:pt x="41107" y="1996996"/>
                    <a:pt x="0" y="1955889"/>
                    <a:pt x="0" y="1905180"/>
                  </a:cubicBezTo>
                  <a:lnTo>
                    <a:pt x="0" y="127048"/>
                  </a:lnTo>
                  <a:lnTo>
                    <a:pt x="0" y="91816"/>
                  </a:lnTo>
                  <a:lnTo>
                    <a:pt x="0" y="1882"/>
                  </a:lnTo>
                  <a:lnTo>
                    <a:pt x="82494" y="1882"/>
                  </a:lnTo>
                  <a:close/>
                </a:path>
              </a:pathLst>
            </a:cu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4" name="직선 연결선 53"/>
          <p:cNvCxnSpPr/>
          <p:nvPr/>
        </p:nvCxnSpPr>
        <p:spPr>
          <a:xfrm>
            <a:off x="622436" y="2580914"/>
            <a:ext cx="1544008" cy="0"/>
          </a:xfrm>
          <a:prstGeom prst="line">
            <a:avLst/>
          </a:prstGeom>
          <a:ln w="9525">
            <a:solidFill>
              <a:srgbClr val="3342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22434" y="1348968"/>
            <a:ext cx="1544008" cy="276762"/>
          </a:xfrm>
          <a:prstGeom prst="rect">
            <a:avLst/>
          </a:prstGeom>
          <a:noFill/>
          <a:ln w="12700" cap="rnd" cmpd="sng" algn="ctr">
            <a:noFill/>
            <a:prstDash val="solid"/>
            <a:round/>
          </a:ln>
          <a:effectLst/>
        </p:spPr>
        <p:txBody>
          <a:bodyPr vert="horz" wrap="none" lIns="72000" tIns="36000" rIns="72000" bIns="36000" rtlCol="0" anchor="t" anchorCtr="0">
            <a:noAutofit/>
          </a:bodyPr>
          <a:lstStyle/>
          <a:p>
            <a:pPr marL="0" marR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ko-KR" altLang="en-US" sz="140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김진희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22435" y="2612334"/>
            <a:ext cx="1544008" cy="856313"/>
          </a:xfrm>
          <a:prstGeom prst="rect">
            <a:avLst/>
          </a:prstGeom>
          <a:noFill/>
          <a:ln w="12700" cap="rnd" cmpd="sng" algn="ctr">
            <a:noFill/>
            <a:prstDash val="solid"/>
            <a:round/>
          </a:ln>
          <a:effectLst/>
        </p:spPr>
        <p:txBody>
          <a:bodyPr vert="horz" wrap="none" lIns="72000" tIns="36000" rIns="72000" bIns="36000" rtlCol="0" anchor="t" anchorCtr="0">
            <a:noAutofit/>
          </a:bodyPr>
          <a:lstStyle/>
          <a:p>
            <a:pPr marL="171450" marR="0" indent="-1714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200" b="0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게시판 관리</a:t>
            </a:r>
            <a:endParaRPr kumimoji="0" lang="en-US" altLang="ko-KR" sz="1200" b="0" i="0" u="none" strike="noStrike" kern="1200" cap="none" spc="0" normalizeH="0" baseline="0" noProof="0" dirty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marR="0" indent="-1714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200" b="0" i="0" u="none" strike="noStrike" kern="1200" cap="none" spc="0" normalizeH="0" baseline="0" noProof="0" dirty="0" err="1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법인차량</a:t>
            </a:r>
            <a:r>
              <a:rPr kumimoji="0" lang="ko-KR" altLang="en-US" sz="1200" b="0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관리</a:t>
            </a:r>
            <a:endParaRPr kumimoji="0" lang="en-US" altLang="ko-KR" sz="1200" b="0" i="0" u="none" strike="noStrike" kern="1200" cap="none" spc="0" normalizeH="0" baseline="0" noProof="0" dirty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marR="0" indent="-1714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20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영업 관리</a:t>
            </a:r>
            <a:endParaRPr kumimoji="0" lang="en-US" altLang="ko-KR" sz="1200" b="0" i="0" u="none" strike="noStrike" kern="1200" cap="none" spc="0" normalizeH="0" baseline="0" noProof="0" dirty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marR="0" indent="-1714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200" b="0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생산</a:t>
            </a:r>
            <a:r>
              <a:rPr kumimoji="0" lang="en-US" altLang="ko-KR" sz="1200" b="0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제조 관리</a:t>
            </a:r>
          </a:p>
        </p:txBody>
      </p:sp>
      <p:grpSp>
        <p:nvGrpSpPr>
          <p:cNvPr id="58" name="그룹 57"/>
          <p:cNvGrpSpPr/>
          <p:nvPr/>
        </p:nvGrpSpPr>
        <p:grpSpPr>
          <a:xfrm>
            <a:off x="2332078" y="3671570"/>
            <a:ext cx="1658896" cy="2249347"/>
            <a:chOff x="2385244" y="1353321"/>
            <a:chExt cx="1719073" cy="2330942"/>
          </a:xfrm>
          <a:effectLst>
            <a:outerShdw blurRad="50800" dist="38100" dir="2700000" algn="tl" rotWithShape="0">
              <a:schemeClr val="tx1">
                <a:lumMod val="50000"/>
                <a:lumOff val="50000"/>
                <a:alpha val="20000"/>
              </a:schemeClr>
            </a:outerShdw>
          </a:effectLst>
        </p:grpSpPr>
        <p:sp>
          <p:nvSpPr>
            <p:cNvPr id="59" name="자유형 58"/>
            <p:cNvSpPr/>
            <p:nvPr/>
          </p:nvSpPr>
          <p:spPr>
            <a:xfrm>
              <a:off x="2385244" y="1353321"/>
              <a:ext cx="1719073" cy="333945"/>
            </a:xfrm>
            <a:custGeom>
              <a:avLst/>
              <a:gdLst>
                <a:gd name="connsiteX0" fmla="*/ 93758 w 1719073"/>
                <a:gd name="connsiteY0" fmla="*/ 0 h 333945"/>
                <a:gd name="connsiteX1" fmla="*/ 1625315 w 1719073"/>
                <a:gd name="connsiteY1" fmla="*/ 0 h 333945"/>
                <a:gd name="connsiteX2" fmla="*/ 1719073 w 1719073"/>
                <a:gd name="connsiteY2" fmla="*/ 93758 h 333945"/>
                <a:gd name="connsiteX3" fmla="*/ 1719073 w 1719073"/>
                <a:gd name="connsiteY3" fmla="*/ 240187 h 333945"/>
                <a:gd name="connsiteX4" fmla="*/ 1718633 w 1719073"/>
                <a:gd name="connsiteY4" fmla="*/ 242366 h 333945"/>
                <a:gd name="connsiteX5" fmla="*/ 1718633 w 1719073"/>
                <a:gd name="connsiteY5" fmla="*/ 333945 h 333945"/>
                <a:gd name="connsiteX6" fmla="*/ 1625315 w 1719073"/>
                <a:gd name="connsiteY6" fmla="*/ 333945 h 333945"/>
                <a:gd name="connsiteX7" fmla="*/ 93758 w 1719073"/>
                <a:gd name="connsiteY7" fmla="*/ 333945 h 333945"/>
                <a:gd name="connsiteX8" fmla="*/ 0 w 1719073"/>
                <a:gd name="connsiteY8" fmla="*/ 333945 h 333945"/>
                <a:gd name="connsiteX9" fmla="*/ 0 w 1719073"/>
                <a:gd name="connsiteY9" fmla="*/ 240187 h 333945"/>
                <a:gd name="connsiteX10" fmla="*/ 0 w 1719073"/>
                <a:gd name="connsiteY10" fmla="*/ 208779 h 333945"/>
                <a:gd name="connsiteX11" fmla="*/ 0 w 1719073"/>
                <a:gd name="connsiteY11" fmla="*/ 93758 h 333945"/>
                <a:gd name="connsiteX12" fmla="*/ 93758 w 1719073"/>
                <a:gd name="connsiteY12" fmla="*/ 0 h 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9073" h="333945">
                  <a:moveTo>
                    <a:pt x="93758" y="0"/>
                  </a:moveTo>
                  <a:lnTo>
                    <a:pt x="1625315" y="0"/>
                  </a:lnTo>
                  <a:cubicBezTo>
                    <a:pt x="1677096" y="0"/>
                    <a:pt x="1719073" y="41977"/>
                    <a:pt x="1719073" y="93758"/>
                  </a:cubicBezTo>
                  <a:lnTo>
                    <a:pt x="1719073" y="240187"/>
                  </a:lnTo>
                  <a:lnTo>
                    <a:pt x="1718633" y="242366"/>
                  </a:lnTo>
                  <a:lnTo>
                    <a:pt x="1718633" y="333945"/>
                  </a:lnTo>
                  <a:lnTo>
                    <a:pt x="1625315" y="333945"/>
                  </a:lnTo>
                  <a:lnTo>
                    <a:pt x="93758" y="333945"/>
                  </a:lnTo>
                  <a:lnTo>
                    <a:pt x="0" y="333945"/>
                  </a:lnTo>
                  <a:lnTo>
                    <a:pt x="0" y="240187"/>
                  </a:lnTo>
                  <a:lnTo>
                    <a:pt x="0" y="208779"/>
                  </a:lnTo>
                  <a:lnTo>
                    <a:pt x="0" y="93758"/>
                  </a:lnTo>
                  <a:cubicBezTo>
                    <a:pt x="0" y="41977"/>
                    <a:pt x="41977" y="0"/>
                    <a:pt x="93758" y="0"/>
                  </a:cubicBezTo>
                  <a:close/>
                </a:path>
              </a:pathLst>
            </a:custGeom>
            <a:solidFill>
              <a:srgbClr val="D6D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자유형 59"/>
            <p:cNvSpPr/>
            <p:nvPr/>
          </p:nvSpPr>
          <p:spPr>
            <a:xfrm>
              <a:off x="2385244" y="1687267"/>
              <a:ext cx="1719073" cy="1996996"/>
            </a:xfrm>
            <a:custGeom>
              <a:avLst/>
              <a:gdLst>
                <a:gd name="connsiteX0" fmla="*/ 91816 w 1719073"/>
                <a:gd name="connsiteY0" fmla="*/ 0 h 1996996"/>
                <a:gd name="connsiteX1" fmla="*/ 1627257 w 1719073"/>
                <a:gd name="connsiteY1" fmla="*/ 0 h 1996996"/>
                <a:gd name="connsiteX2" fmla="*/ 1636579 w 1719073"/>
                <a:gd name="connsiteY2" fmla="*/ 1882 h 1996996"/>
                <a:gd name="connsiteX3" fmla="*/ 1718633 w 1719073"/>
                <a:gd name="connsiteY3" fmla="*/ 1882 h 1996996"/>
                <a:gd name="connsiteX4" fmla="*/ 1718633 w 1719073"/>
                <a:gd name="connsiteY4" fmla="*/ 89637 h 1996996"/>
                <a:gd name="connsiteX5" fmla="*/ 1719073 w 1719073"/>
                <a:gd name="connsiteY5" fmla="*/ 91816 h 1996996"/>
                <a:gd name="connsiteX6" fmla="*/ 1719073 w 1719073"/>
                <a:gd name="connsiteY6" fmla="*/ 1905180 h 1996996"/>
                <a:gd name="connsiteX7" fmla="*/ 1627257 w 1719073"/>
                <a:gd name="connsiteY7" fmla="*/ 1996996 h 1996996"/>
                <a:gd name="connsiteX8" fmla="*/ 91816 w 1719073"/>
                <a:gd name="connsiteY8" fmla="*/ 1996996 h 1996996"/>
                <a:gd name="connsiteX9" fmla="*/ 0 w 1719073"/>
                <a:gd name="connsiteY9" fmla="*/ 1905180 h 1996996"/>
                <a:gd name="connsiteX10" fmla="*/ 0 w 1719073"/>
                <a:gd name="connsiteY10" fmla="*/ 127048 h 1996996"/>
                <a:gd name="connsiteX11" fmla="*/ 0 w 1719073"/>
                <a:gd name="connsiteY11" fmla="*/ 91816 h 1996996"/>
                <a:gd name="connsiteX12" fmla="*/ 0 w 1719073"/>
                <a:gd name="connsiteY12" fmla="*/ 1882 h 1996996"/>
                <a:gd name="connsiteX13" fmla="*/ 82494 w 1719073"/>
                <a:gd name="connsiteY13" fmla="*/ 1882 h 1996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9073" h="1996996">
                  <a:moveTo>
                    <a:pt x="91816" y="0"/>
                  </a:moveTo>
                  <a:lnTo>
                    <a:pt x="1627257" y="0"/>
                  </a:lnTo>
                  <a:lnTo>
                    <a:pt x="1636579" y="1882"/>
                  </a:lnTo>
                  <a:lnTo>
                    <a:pt x="1718633" y="1882"/>
                  </a:lnTo>
                  <a:lnTo>
                    <a:pt x="1718633" y="89637"/>
                  </a:lnTo>
                  <a:lnTo>
                    <a:pt x="1719073" y="91816"/>
                  </a:lnTo>
                  <a:lnTo>
                    <a:pt x="1719073" y="1905180"/>
                  </a:lnTo>
                  <a:cubicBezTo>
                    <a:pt x="1719073" y="1955889"/>
                    <a:pt x="1677966" y="1996996"/>
                    <a:pt x="1627257" y="1996996"/>
                  </a:cubicBezTo>
                  <a:lnTo>
                    <a:pt x="91816" y="1996996"/>
                  </a:lnTo>
                  <a:cubicBezTo>
                    <a:pt x="41107" y="1996996"/>
                    <a:pt x="0" y="1955889"/>
                    <a:pt x="0" y="1905180"/>
                  </a:cubicBezTo>
                  <a:lnTo>
                    <a:pt x="0" y="127048"/>
                  </a:lnTo>
                  <a:lnTo>
                    <a:pt x="0" y="91816"/>
                  </a:lnTo>
                  <a:lnTo>
                    <a:pt x="0" y="1882"/>
                  </a:lnTo>
                  <a:lnTo>
                    <a:pt x="82494" y="188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1" name="직선 연결선 60"/>
          <p:cNvCxnSpPr/>
          <p:nvPr/>
        </p:nvCxnSpPr>
        <p:spPr>
          <a:xfrm>
            <a:off x="2398257" y="4918214"/>
            <a:ext cx="1544008" cy="0"/>
          </a:xfrm>
          <a:prstGeom prst="line">
            <a:avLst/>
          </a:prstGeom>
          <a:ln w="9525">
            <a:solidFill>
              <a:srgbClr val="3342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398255" y="3686268"/>
            <a:ext cx="1544008" cy="276762"/>
          </a:xfrm>
          <a:prstGeom prst="rect">
            <a:avLst/>
          </a:prstGeom>
          <a:noFill/>
          <a:ln w="12700" cap="rnd" cmpd="sng" algn="ctr">
            <a:noFill/>
            <a:prstDash val="solid"/>
            <a:round/>
          </a:ln>
          <a:effectLst/>
        </p:spPr>
        <p:txBody>
          <a:bodyPr vert="horz" wrap="none" lIns="72000" tIns="36000" rIns="72000" bIns="36000" rtlCol="0" anchor="t" anchorCtr="0">
            <a:noAutofit/>
          </a:bodyPr>
          <a:lstStyle/>
          <a:p>
            <a:pPr marL="0" marR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ko-KR" altLang="en-US" sz="1400" b="0" i="0" u="none" strike="noStrike" kern="1200" cap="none" spc="0" normalizeH="0" baseline="0" noProof="0" dirty="0" err="1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임태주</a:t>
            </a:r>
            <a:endParaRPr kumimoji="0" lang="ko-KR" altLang="en-US" sz="1400" b="0" i="0" u="none" strike="noStrike" kern="1200" cap="none" spc="0" normalizeH="0" baseline="0" noProof="0" dirty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398256" y="4949634"/>
            <a:ext cx="1544008" cy="856313"/>
          </a:xfrm>
          <a:prstGeom prst="rect">
            <a:avLst/>
          </a:prstGeom>
          <a:noFill/>
          <a:ln w="12700" cap="rnd" cmpd="sng" algn="ctr">
            <a:noFill/>
            <a:prstDash val="solid"/>
            <a:round/>
          </a:ln>
          <a:effectLst/>
        </p:spPr>
        <p:txBody>
          <a:bodyPr vert="horz" wrap="none" lIns="72000" tIns="36000" rIns="72000" bIns="36000" rtlCol="0" anchor="t" anchorCtr="0">
            <a:noAutofit/>
          </a:bodyPr>
          <a:lstStyle/>
          <a:p>
            <a:pPr marL="171450" marR="0" indent="-1714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200" b="0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생산</a:t>
            </a:r>
            <a:r>
              <a:rPr kumimoji="0" lang="en-US" altLang="ko-KR" sz="1200" b="0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 err="1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제조관리</a:t>
            </a:r>
            <a:endParaRPr kumimoji="0" lang="en-US" altLang="ko-KR" sz="1200" b="0" i="0" u="none" strike="noStrike" kern="1200" cap="none" spc="0" normalizeH="0" baseline="0" noProof="0" dirty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marR="0" indent="-1714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200" b="0" i="0" u="none" strike="noStrike" kern="1200" cap="none" spc="0" normalizeH="0" baseline="0" noProof="0" dirty="0" err="1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쪽지함</a:t>
            </a:r>
            <a:endParaRPr kumimoji="0" lang="en-US" altLang="ko-KR" sz="1200" b="0" i="0" u="none" strike="noStrike" kern="1200" cap="none" spc="0" normalizeH="0" baseline="0" noProof="0" dirty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marR="0" indent="-1714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200" dirty="0" err="1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버그테스트</a:t>
            </a:r>
            <a:endParaRPr lang="en-US" altLang="ko-KR" sz="1200" dirty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marR="0" indent="-1714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200" b="0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총괄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556257" y="3671570"/>
            <a:ext cx="1658896" cy="2249347"/>
            <a:chOff x="2385244" y="1353321"/>
            <a:chExt cx="1719073" cy="2330942"/>
          </a:xfrm>
          <a:effectLst>
            <a:outerShdw blurRad="50800" dist="38100" dir="2700000" algn="tl" rotWithShape="0">
              <a:schemeClr val="tx1">
                <a:lumMod val="50000"/>
                <a:lumOff val="50000"/>
                <a:alpha val="20000"/>
              </a:schemeClr>
            </a:outerShdw>
          </a:effectLst>
        </p:grpSpPr>
        <p:sp>
          <p:nvSpPr>
            <p:cNvPr id="66" name="자유형 65"/>
            <p:cNvSpPr/>
            <p:nvPr/>
          </p:nvSpPr>
          <p:spPr>
            <a:xfrm>
              <a:off x="2385244" y="1353321"/>
              <a:ext cx="1719073" cy="333945"/>
            </a:xfrm>
            <a:custGeom>
              <a:avLst/>
              <a:gdLst>
                <a:gd name="connsiteX0" fmla="*/ 93758 w 1719073"/>
                <a:gd name="connsiteY0" fmla="*/ 0 h 333945"/>
                <a:gd name="connsiteX1" fmla="*/ 1625315 w 1719073"/>
                <a:gd name="connsiteY1" fmla="*/ 0 h 333945"/>
                <a:gd name="connsiteX2" fmla="*/ 1719073 w 1719073"/>
                <a:gd name="connsiteY2" fmla="*/ 93758 h 333945"/>
                <a:gd name="connsiteX3" fmla="*/ 1719073 w 1719073"/>
                <a:gd name="connsiteY3" fmla="*/ 240187 h 333945"/>
                <a:gd name="connsiteX4" fmla="*/ 1718633 w 1719073"/>
                <a:gd name="connsiteY4" fmla="*/ 242366 h 333945"/>
                <a:gd name="connsiteX5" fmla="*/ 1718633 w 1719073"/>
                <a:gd name="connsiteY5" fmla="*/ 333945 h 333945"/>
                <a:gd name="connsiteX6" fmla="*/ 1625315 w 1719073"/>
                <a:gd name="connsiteY6" fmla="*/ 333945 h 333945"/>
                <a:gd name="connsiteX7" fmla="*/ 93758 w 1719073"/>
                <a:gd name="connsiteY7" fmla="*/ 333945 h 333945"/>
                <a:gd name="connsiteX8" fmla="*/ 0 w 1719073"/>
                <a:gd name="connsiteY8" fmla="*/ 333945 h 333945"/>
                <a:gd name="connsiteX9" fmla="*/ 0 w 1719073"/>
                <a:gd name="connsiteY9" fmla="*/ 240187 h 333945"/>
                <a:gd name="connsiteX10" fmla="*/ 0 w 1719073"/>
                <a:gd name="connsiteY10" fmla="*/ 208779 h 333945"/>
                <a:gd name="connsiteX11" fmla="*/ 0 w 1719073"/>
                <a:gd name="connsiteY11" fmla="*/ 93758 h 333945"/>
                <a:gd name="connsiteX12" fmla="*/ 93758 w 1719073"/>
                <a:gd name="connsiteY12" fmla="*/ 0 h 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9073" h="333945">
                  <a:moveTo>
                    <a:pt x="93758" y="0"/>
                  </a:moveTo>
                  <a:lnTo>
                    <a:pt x="1625315" y="0"/>
                  </a:lnTo>
                  <a:cubicBezTo>
                    <a:pt x="1677096" y="0"/>
                    <a:pt x="1719073" y="41977"/>
                    <a:pt x="1719073" y="93758"/>
                  </a:cubicBezTo>
                  <a:lnTo>
                    <a:pt x="1719073" y="240187"/>
                  </a:lnTo>
                  <a:lnTo>
                    <a:pt x="1718633" y="242366"/>
                  </a:lnTo>
                  <a:lnTo>
                    <a:pt x="1718633" y="333945"/>
                  </a:lnTo>
                  <a:lnTo>
                    <a:pt x="1625315" y="333945"/>
                  </a:lnTo>
                  <a:lnTo>
                    <a:pt x="93758" y="333945"/>
                  </a:lnTo>
                  <a:lnTo>
                    <a:pt x="0" y="333945"/>
                  </a:lnTo>
                  <a:lnTo>
                    <a:pt x="0" y="240187"/>
                  </a:lnTo>
                  <a:lnTo>
                    <a:pt x="0" y="208779"/>
                  </a:lnTo>
                  <a:lnTo>
                    <a:pt x="0" y="93758"/>
                  </a:lnTo>
                  <a:cubicBezTo>
                    <a:pt x="0" y="41977"/>
                    <a:pt x="41977" y="0"/>
                    <a:pt x="93758" y="0"/>
                  </a:cubicBezTo>
                  <a:close/>
                </a:path>
              </a:pathLst>
            </a:custGeom>
            <a:solidFill>
              <a:srgbClr val="D6D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자유형 66"/>
            <p:cNvSpPr/>
            <p:nvPr/>
          </p:nvSpPr>
          <p:spPr>
            <a:xfrm>
              <a:off x="2385244" y="1687267"/>
              <a:ext cx="1719073" cy="1996996"/>
            </a:xfrm>
            <a:custGeom>
              <a:avLst/>
              <a:gdLst>
                <a:gd name="connsiteX0" fmla="*/ 91816 w 1719073"/>
                <a:gd name="connsiteY0" fmla="*/ 0 h 1996996"/>
                <a:gd name="connsiteX1" fmla="*/ 1627257 w 1719073"/>
                <a:gd name="connsiteY1" fmla="*/ 0 h 1996996"/>
                <a:gd name="connsiteX2" fmla="*/ 1636579 w 1719073"/>
                <a:gd name="connsiteY2" fmla="*/ 1882 h 1996996"/>
                <a:gd name="connsiteX3" fmla="*/ 1718633 w 1719073"/>
                <a:gd name="connsiteY3" fmla="*/ 1882 h 1996996"/>
                <a:gd name="connsiteX4" fmla="*/ 1718633 w 1719073"/>
                <a:gd name="connsiteY4" fmla="*/ 89637 h 1996996"/>
                <a:gd name="connsiteX5" fmla="*/ 1719073 w 1719073"/>
                <a:gd name="connsiteY5" fmla="*/ 91816 h 1996996"/>
                <a:gd name="connsiteX6" fmla="*/ 1719073 w 1719073"/>
                <a:gd name="connsiteY6" fmla="*/ 1905180 h 1996996"/>
                <a:gd name="connsiteX7" fmla="*/ 1627257 w 1719073"/>
                <a:gd name="connsiteY7" fmla="*/ 1996996 h 1996996"/>
                <a:gd name="connsiteX8" fmla="*/ 91816 w 1719073"/>
                <a:gd name="connsiteY8" fmla="*/ 1996996 h 1996996"/>
                <a:gd name="connsiteX9" fmla="*/ 0 w 1719073"/>
                <a:gd name="connsiteY9" fmla="*/ 1905180 h 1996996"/>
                <a:gd name="connsiteX10" fmla="*/ 0 w 1719073"/>
                <a:gd name="connsiteY10" fmla="*/ 127048 h 1996996"/>
                <a:gd name="connsiteX11" fmla="*/ 0 w 1719073"/>
                <a:gd name="connsiteY11" fmla="*/ 91816 h 1996996"/>
                <a:gd name="connsiteX12" fmla="*/ 0 w 1719073"/>
                <a:gd name="connsiteY12" fmla="*/ 1882 h 1996996"/>
                <a:gd name="connsiteX13" fmla="*/ 82494 w 1719073"/>
                <a:gd name="connsiteY13" fmla="*/ 1882 h 1996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9073" h="1996996">
                  <a:moveTo>
                    <a:pt x="91816" y="0"/>
                  </a:moveTo>
                  <a:lnTo>
                    <a:pt x="1627257" y="0"/>
                  </a:lnTo>
                  <a:lnTo>
                    <a:pt x="1636579" y="1882"/>
                  </a:lnTo>
                  <a:lnTo>
                    <a:pt x="1718633" y="1882"/>
                  </a:lnTo>
                  <a:lnTo>
                    <a:pt x="1718633" y="89637"/>
                  </a:lnTo>
                  <a:lnTo>
                    <a:pt x="1719073" y="91816"/>
                  </a:lnTo>
                  <a:lnTo>
                    <a:pt x="1719073" y="1905180"/>
                  </a:lnTo>
                  <a:cubicBezTo>
                    <a:pt x="1719073" y="1955889"/>
                    <a:pt x="1677966" y="1996996"/>
                    <a:pt x="1627257" y="1996996"/>
                  </a:cubicBezTo>
                  <a:lnTo>
                    <a:pt x="91816" y="1996996"/>
                  </a:lnTo>
                  <a:cubicBezTo>
                    <a:pt x="41107" y="1996996"/>
                    <a:pt x="0" y="1955889"/>
                    <a:pt x="0" y="1905180"/>
                  </a:cubicBezTo>
                  <a:lnTo>
                    <a:pt x="0" y="127048"/>
                  </a:lnTo>
                  <a:lnTo>
                    <a:pt x="0" y="91816"/>
                  </a:lnTo>
                  <a:lnTo>
                    <a:pt x="0" y="1882"/>
                  </a:lnTo>
                  <a:lnTo>
                    <a:pt x="82494" y="188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8" name="직선 연결선 67"/>
          <p:cNvCxnSpPr/>
          <p:nvPr/>
        </p:nvCxnSpPr>
        <p:spPr>
          <a:xfrm>
            <a:off x="622436" y="4918214"/>
            <a:ext cx="1544008" cy="0"/>
          </a:xfrm>
          <a:prstGeom prst="line">
            <a:avLst/>
          </a:prstGeom>
          <a:ln w="9525">
            <a:solidFill>
              <a:srgbClr val="3342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622434" y="3686268"/>
            <a:ext cx="1544008" cy="276762"/>
          </a:xfrm>
          <a:prstGeom prst="rect">
            <a:avLst/>
          </a:prstGeom>
          <a:noFill/>
          <a:ln w="12700" cap="rnd" cmpd="sng" algn="ctr">
            <a:noFill/>
            <a:prstDash val="solid"/>
            <a:round/>
          </a:ln>
          <a:effectLst/>
        </p:spPr>
        <p:txBody>
          <a:bodyPr vert="horz" wrap="none" lIns="72000" tIns="36000" rIns="72000" bIns="36000" rtlCol="0" anchor="t" anchorCtr="0">
            <a:noAutofit/>
          </a:bodyPr>
          <a:lstStyle/>
          <a:p>
            <a:pPr marL="0" marR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ko-KR" altLang="en-US" sz="1400" b="0" i="0" u="none" strike="noStrike" kern="1200" cap="none" spc="0" normalizeH="0" baseline="0" noProof="0" dirty="0" err="1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윤가희</a:t>
            </a:r>
            <a:endParaRPr kumimoji="0" lang="ko-KR" altLang="en-US" sz="1400" b="0" i="0" u="none" strike="noStrike" kern="1200" cap="none" spc="0" normalizeH="0" baseline="0" noProof="0" dirty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22435" y="4949634"/>
            <a:ext cx="1544008" cy="856313"/>
          </a:xfrm>
          <a:prstGeom prst="rect">
            <a:avLst/>
          </a:prstGeom>
          <a:noFill/>
          <a:ln w="12700" cap="rnd" cmpd="sng" algn="ctr">
            <a:noFill/>
            <a:prstDash val="solid"/>
            <a:round/>
          </a:ln>
          <a:effectLst/>
        </p:spPr>
        <p:txBody>
          <a:bodyPr vert="horz" wrap="none" lIns="72000" tIns="36000" rIns="72000" bIns="36000" rtlCol="0" anchor="t" anchorCtr="0">
            <a:noAutofit/>
          </a:bodyPr>
          <a:lstStyle/>
          <a:p>
            <a:pPr marL="171450" marR="0" indent="-1714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200" b="0" i="0" u="none" strike="noStrike" kern="1200" cap="none" spc="0" normalizeH="0" baseline="0" noProof="0" dirty="0" err="1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회사정보</a:t>
            </a:r>
            <a:r>
              <a:rPr kumimoji="0" lang="ko-KR" altLang="en-US" sz="1200" b="0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관리</a:t>
            </a:r>
            <a:endParaRPr kumimoji="0" lang="en-US" altLang="ko-KR" sz="1200" b="0" i="0" u="none" strike="noStrike" kern="1200" cap="none" spc="0" normalizeH="0" baseline="0" noProof="0" dirty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marR="0" indent="-1714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20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사원 관리</a:t>
            </a:r>
            <a:endParaRPr lang="en-US" altLang="ko-KR" sz="1200" dirty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marR="0" indent="-1714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200" b="0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구매</a:t>
            </a:r>
            <a:r>
              <a:rPr kumimoji="0" lang="ko-KR" altLang="en-US" sz="1200" b="0" i="0" u="none" strike="noStrike" kern="1200" cap="none" spc="0" normalizeH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관리</a:t>
            </a:r>
            <a:endParaRPr kumimoji="0" lang="en-US" altLang="ko-KR" sz="1200" b="0" i="0" u="none" strike="noStrike" kern="1200" cap="none" spc="0" normalizeH="0" noProof="0" dirty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marR="0" indent="-1714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200" baseline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3342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근태 관리</a:t>
            </a:r>
            <a:endParaRPr kumimoji="0" lang="ko-KR" altLang="en-US" sz="1200" b="0" i="0" u="none" strike="noStrike" kern="1200" cap="none" spc="0" normalizeH="0" baseline="0" noProof="0" dirty="0">
              <a:ln w="3175"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33428C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377" y="1728635"/>
            <a:ext cx="792299" cy="792299"/>
          </a:xfrm>
          <a:prstGeom prst="roundRect">
            <a:avLst>
              <a:gd name="adj" fmla="val 31694"/>
            </a:avLst>
          </a:prstGeom>
          <a:ln w="6350">
            <a:solidFill>
              <a:srgbClr val="D6DCEC"/>
            </a:solidFill>
          </a:ln>
        </p:spPr>
      </p:pic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5253" y="4068732"/>
            <a:ext cx="795880" cy="795880"/>
          </a:xfrm>
          <a:prstGeom prst="roundRect">
            <a:avLst>
              <a:gd name="adj" fmla="val 32325"/>
            </a:avLst>
          </a:prstGeom>
          <a:ln w="6350">
            <a:solidFill>
              <a:srgbClr val="D6DCEC"/>
            </a:solidFill>
          </a:ln>
        </p:spPr>
      </p:pic>
      <p:pic>
        <p:nvPicPr>
          <p:cNvPr id="84" name="Picture 2" descr="Avatar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8091" y="1725924"/>
            <a:ext cx="797721" cy="797721"/>
          </a:xfrm>
          <a:prstGeom prst="roundRect">
            <a:avLst>
              <a:gd name="adj" fmla="val 30199"/>
            </a:avLst>
          </a:prstGeom>
          <a:noFill/>
          <a:ln w="6350">
            <a:solidFill>
              <a:srgbClr val="D6DCE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4480" y="4068333"/>
            <a:ext cx="796503" cy="796679"/>
          </a:xfrm>
          <a:prstGeom prst="roundRect">
            <a:avLst>
              <a:gd name="adj" fmla="val 31017"/>
            </a:avLst>
          </a:prstGeom>
          <a:ln w="6350">
            <a:solidFill>
              <a:srgbClr val="D6DCEC"/>
            </a:solidFill>
          </a:ln>
        </p:spPr>
      </p:pic>
    </p:spTree>
    <p:extLst>
      <p:ext uri="{BB962C8B-B14F-4D97-AF65-F5344CB8AC3E}">
        <p14:creationId xmlns:p14="http://schemas.microsoft.com/office/powerpoint/2010/main" val="13532205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0604" y="1267266"/>
            <a:ext cx="9346065" cy="472621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근태관리 </a:t>
            </a:r>
            <a:r>
              <a:rPr lang="en-US" altLang="ko-KR" dirty="0"/>
              <a:t>&gt; </a:t>
            </a:r>
            <a:r>
              <a:rPr lang="ko-KR" altLang="en-US" dirty="0" err="1"/>
              <a:t>출퇴근현황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499158" y="831828"/>
            <a:ext cx="34992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225601" y="2893850"/>
            <a:ext cx="3303832" cy="3455169"/>
            <a:chOff x="562616" y="1059225"/>
            <a:chExt cx="3303832" cy="3455169"/>
          </a:xfrm>
        </p:grpSpPr>
        <p:grpSp>
          <p:nvGrpSpPr>
            <p:cNvPr id="31" name="그룹 30"/>
            <p:cNvGrpSpPr/>
            <p:nvPr/>
          </p:nvGrpSpPr>
          <p:grpSpPr>
            <a:xfrm>
              <a:off x="694526" y="1157231"/>
              <a:ext cx="3171922" cy="3357163"/>
              <a:chOff x="694526" y="1157231"/>
              <a:chExt cx="3171922" cy="3357163"/>
            </a:xfrm>
          </p:grpSpPr>
          <p:sp>
            <p:nvSpPr>
              <p:cNvPr id="35" name="텍스트 개체 틀 20"/>
              <p:cNvSpPr txBox="1">
                <a:spLocks/>
              </p:cNvSpPr>
              <p:nvPr/>
            </p:nvSpPr>
            <p:spPr>
              <a:xfrm>
                <a:off x="694526" y="1354985"/>
                <a:ext cx="3171922" cy="3159409"/>
              </a:xfrm>
              <a:prstGeom prst="roundRect">
                <a:avLst>
                  <a:gd name="adj" fmla="val 5039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/>
                  <a:t>사용자메인에서 출근</a:t>
                </a:r>
                <a:r>
                  <a:rPr lang="en-US" altLang="ko-KR" sz="1400" dirty="0"/>
                  <a:t>/</a:t>
                </a:r>
                <a:r>
                  <a:rPr lang="ko-KR" altLang="en-US" sz="1400" dirty="0"/>
                  <a:t>퇴근 선택             →</a:t>
                </a:r>
                <a:r>
                  <a:rPr lang="en-US" altLang="ko-KR" sz="1400" dirty="0"/>
                  <a:t> </a:t>
                </a:r>
                <a:r>
                  <a:rPr lang="ko-KR" altLang="en-US" sz="1400" dirty="0" err="1"/>
                  <a:t>출퇴근현황</a:t>
                </a:r>
                <a:r>
                  <a:rPr lang="ko-KR" altLang="en-US" sz="1400" dirty="0"/>
                  <a:t> 리스트로 출력</a:t>
                </a:r>
              </a:p>
            </p:txBody>
          </p:sp>
          <p:sp>
            <p:nvSpPr>
              <p:cNvPr id="36" name="자유형 35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err="1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출퇴근현황</a:t>
                </a:r>
                <a:endParaRPr lang="ko-KR" altLang="en-US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33" name="타원 32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4" name="TextBox 33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1050" b="1" i="0" u="none" strike="noStrike" kern="1200" cap="none" spc="0" normalizeH="0" baseline="0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 ExtraBold"/>
                    <a:cs typeface="+mn-cs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84" name="그룹 83"/>
          <p:cNvGrpSpPr/>
          <p:nvPr/>
        </p:nvGrpSpPr>
        <p:grpSpPr>
          <a:xfrm>
            <a:off x="4378433" y="2893850"/>
            <a:ext cx="3303832" cy="3455169"/>
            <a:chOff x="562616" y="1059225"/>
            <a:chExt cx="3303832" cy="3455169"/>
          </a:xfrm>
        </p:grpSpPr>
        <p:grpSp>
          <p:nvGrpSpPr>
            <p:cNvPr id="85" name="그룹 84"/>
            <p:cNvGrpSpPr/>
            <p:nvPr/>
          </p:nvGrpSpPr>
          <p:grpSpPr>
            <a:xfrm>
              <a:off x="694526" y="1157231"/>
              <a:ext cx="3171922" cy="3357163"/>
              <a:chOff x="694526" y="1157231"/>
              <a:chExt cx="3171922" cy="3357163"/>
            </a:xfrm>
          </p:grpSpPr>
          <p:sp>
            <p:nvSpPr>
              <p:cNvPr id="89" name="텍스트 개체 틀 20"/>
              <p:cNvSpPr txBox="1">
                <a:spLocks/>
              </p:cNvSpPr>
              <p:nvPr/>
            </p:nvSpPr>
            <p:spPr>
              <a:xfrm>
                <a:off x="694526" y="1417132"/>
                <a:ext cx="3171922" cy="3097262"/>
              </a:xfrm>
              <a:prstGeom prst="roundRect">
                <a:avLst>
                  <a:gd name="adj" fmla="val 3065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dirty="0"/>
                  <a:t> </a:t>
                </a:r>
                <a:r>
                  <a:rPr lang="ko-KR" altLang="en-US" sz="1400" dirty="0" err="1"/>
                  <a:t>지각여부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/ </a:t>
                </a:r>
                <a:r>
                  <a:rPr lang="ko-KR" altLang="en-US" sz="1400" dirty="0" err="1"/>
                  <a:t>외근여부</a:t>
                </a:r>
                <a:r>
                  <a:rPr lang="en-US" altLang="ko-KR" sz="1400" dirty="0"/>
                  <a:t>/ </a:t>
                </a:r>
                <a:r>
                  <a:rPr lang="ko-KR" altLang="en-US" sz="1400" dirty="0"/>
                  <a:t>상태를 관리</a:t>
                </a:r>
              </a:p>
            </p:txBody>
          </p:sp>
          <p:sp>
            <p:nvSpPr>
              <p:cNvPr id="90" name="자유형 89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err="1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지각여부</a:t>
                </a:r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en-US" altLang="ko-KR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/ </a:t>
                </a:r>
                <a:r>
                  <a:rPr lang="ko-KR" altLang="en-US" sz="1600" spc="120" dirty="0" err="1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외근여부</a:t>
                </a:r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en-US" altLang="ko-KR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/ </a:t>
                </a:r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상태</a:t>
                </a:r>
              </a:p>
            </p:txBody>
          </p:sp>
        </p:grpSp>
        <p:grpSp>
          <p:nvGrpSpPr>
            <p:cNvPr id="86" name="그룹 85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87" name="타원 86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88" name="TextBox 87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2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</a:endParaRPr>
              </a:p>
            </p:txBody>
          </p:sp>
        </p:grpSp>
      </p:grpSp>
      <p:grpSp>
        <p:nvGrpSpPr>
          <p:cNvPr id="39" name="그룹 38"/>
          <p:cNvGrpSpPr/>
          <p:nvPr/>
        </p:nvGrpSpPr>
        <p:grpSpPr>
          <a:xfrm>
            <a:off x="1512432" y="2201709"/>
            <a:ext cx="263819" cy="272056"/>
            <a:chOff x="562617" y="1053668"/>
            <a:chExt cx="263819" cy="272056"/>
          </a:xfrm>
        </p:grpSpPr>
        <p:sp>
          <p:nvSpPr>
            <p:cNvPr id="40" name="타원 39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7616355" y="2251562"/>
            <a:ext cx="263819" cy="263818"/>
            <a:chOff x="562617" y="1053668"/>
            <a:chExt cx="263819" cy="263818"/>
          </a:xfrm>
        </p:grpSpPr>
        <p:sp>
          <p:nvSpPr>
            <p:cNvPr id="43" name="타원 42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 userDrawn="1"/>
          </p:nvSpPr>
          <p:spPr>
            <a:xfrm>
              <a:off x="562617" y="1056229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pic>
        <p:nvPicPr>
          <p:cNvPr id="45" name="그림 4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85" y="3924281"/>
            <a:ext cx="1707373" cy="23366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753" y="3707399"/>
            <a:ext cx="1390650" cy="101917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271" y="3702636"/>
            <a:ext cx="1381125" cy="102870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2854" y="4889076"/>
            <a:ext cx="1866900" cy="1343025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52" name="그룹 51"/>
          <p:cNvGrpSpPr/>
          <p:nvPr/>
        </p:nvGrpSpPr>
        <p:grpSpPr>
          <a:xfrm>
            <a:off x="10511702" y="2545255"/>
            <a:ext cx="263819" cy="263818"/>
            <a:chOff x="562617" y="1053668"/>
            <a:chExt cx="263819" cy="263818"/>
          </a:xfrm>
        </p:grpSpPr>
        <p:sp>
          <p:nvSpPr>
            <p:cNvPr id="53" name="타원 52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/>
            <p:cNvSpPr txBox="1"/>
            <p:nvPr userDrawn="1"/>
          </p:nvSpPr>
          <p:spPr>
            <a:xfrm>
              <a:off x="562617" y="1056229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8505930" y="2880610"/>
            <a:ext cx="3303832" cy="2706870"/>
            <a:chOff x="562616" y="1059225"/>
            <a:chExt cx="3303832" cy="2878093"/>
          </a:xfrm>
        </p:grpSpPr>
        <p:grpSp>
          <p:nvGrpSpPr>
            <p:cNvPr id="56" name="그룹 55"/>
            <p:cNvGrpSpPr/>
            <p:nvPr/>
          </p:nvGrpSpPr>
          <p:grpSpPr>
            <a:xfrm>
              <a:off x="694526" y="1157231"/>
              <a:ext cx="3171922" cy="2780087"/>
              <a:chOff x="694526" y="1157231"/>
              <a:chExt cx="3171922" cy="2780087"/>
            </a:xfrm>
          </p:grpSpPr>
          <p:sp>
            <p:nvSpPr>
              <p:cNvPr id="60" name="텍스트 개체 틀 20"/>
              <p:cNvSpPr txBox="1">
                <a:spLocks/>
              </p:cNvSpPr>
              <p:nvPr/>
            </p:nvSpPr>
            <p:spPr>
              <a:xfrm>
                <a:off x="694526" y="1363863"/>
                <a:ext cx="3171922" cy="2573455"/>
              </a:xfrm>
              <a:prstGeom prst="roundRect">
                <a:avLst>
                  <a:gd name="adj" fmla="val 5039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dirty="0"/>
                  <a:t>출퇴근 기록 변경</a:t>
                </a:r>
              </a:p>
            </p:txBody>
          </p:sp>
          <p:sp>
            <p:nvSpPr>
              <p:cNvPr id="61" name="자유형 60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수정</a:t>
                </a:r>
                <a:endParaRPr lang="ko-KR" altLang="en-US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58" name="타원 57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59" name="TextBox 58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3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sp>
        <p:nvSpPr>
          <p:cNvPr id="4" name="모서리가 둥근 직사각형 3"/>
          <p:cNvSpPr/>
          <p:nvPr/>
        </p:nvSpPr>
        <p:spPr>
          <a:xfrm>
            <a:off x="8769748" y="3605736"/>
            <a:ext cx="2908105" cy="1805935"/>
          </a:xfrm>
          <a:prstGeom prst="roundRect">
            <a:avLst>
              <a:gd name="adj" fmla="val 7582"/>
            </a:avLst>
          </a:prstGeom>
          <a:blipFill>
            <a:blip r:embed="rId7"/>
            <a:stretch>
              <a:fillRect/>
            </a:stretch>
          </a:blipFill>
          <a:ln>
            <a:noFill/>
          </a:ln>
          <a:effectLst>
            <a:outerShdw blurRad="63500" dist="38100" dir="270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0229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근태관리 </a:t>
            </a:r>
            <a:r>
              <a:rPr lang="en-US" altLang="ko-KR" dirty="0"/>
              <a:t>&gt; </a:t>
            </a:r>
            <a:r>
              <a:rPr lang="ko-KR" altLang="en-US" dirty="0"/>
              <a:t>휴가사용이력조회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6914" y="1272213"/>
            <a:ext cx="9318172" cy="4693058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3316307" y="1436396"/>
            <a:ext cx="3435116" cy="1122551"/>
            <a:chOff x="562616" y="1059225"/>
            <a:chExt cx="3435116" cy="1122551"/>
          </a:xfrm>
          <a:effectLst>
            <a:outerShdw blurRad="127000" dist="38100" dir="2700000" algn="tl" rotWithShape="0">
              <a:prstClr val="black">
                <a:alpha val="19000"/>
              </a:prstClr>
            </a:outerShdw>
          </a:effectLst>
        </p:grpSpPr>
        <p:grpSp>
          <p:nvGrpSpPr>
            <p:cNvPr id="7" name="그룹 6"/>
            <p:cNvGrpSpPr/>
            <p:nvPr/>
          </p:nvGrpSpPr>
          <p:grpSpPr>
            <a:xfrm>
              <a:off x="694525" y="1157231"/>
              <a:ext cx="3303207" cy="1024545"/>
              <a:chOff x="694525" y="1157231"/>
              <a:chExt cx="3303207" cy="1024545"/>
            </a:xfrm>
          </p:grpSpPr>
          <p:sp>
            <p:nvSpPr>
              <p:cNvPr id="11" name="텍스트 개체 틀 20"/>
              <p:cNvSpPr txBox="1">
                <a:spLocks/>
              </p:cNvSpPr>
              <p:nvPr/>
            </p:nvSpPr>
            <p:spPr>
              <a:xfrm>
                <a:off x="694525" y="1417132"/>
                <a:ext cx="3303207" cy="764644"/>
              </a:xfrm>
              <a:prstGeom prst="roundRect">
                <a:avLst>
                  <a:gd name="adj" fmla="val 12632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/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/>
                  <a:t>사원명</a:t>
                </a:r>
                <a:r>
                  <a:rPr lang="en-US" altLang="ko-KR" sz="1400" dirty="0"/>
                  <a:t>, </a:t>
                </a:r>
                <a:r>
                  <a:rPr lang="ko-KR" altLang="en-US" sz="1400" dirty="0" err="1"/>
                  <a:t>사용일자</a:t>
                </a:r>
                <a:r>
                  <a:rPr lang="en-US" altLang="ko-KR" sz="1400" dirty="0"/>
                  <a:t>, </a:t>
                </a:r>
                <a:r>
                  <a:rPr lang="ko-KR" altLang="en-US" sz="1400" dirty="0" err="1"/>
                  <a:t>결재여부</a:t>
                </a:r>
                <a:r>
                  <a:rPr lang="en-US" altLang="ko-KR" sz="1400" dirty="0"/>
                  <a:t>, </a:t>
                </a:r>
                <a:r>
                  <a:rPr lang="ko-KR" altLang="en-US" sz="1400" dirty="0" err="1"/>
                  <a:t>휴가분류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/>
                </a:r>
                <a:br>
                  <a:rPr lang="en-US" altLang="ko-KR" sz="1400" dirty="0"/>
                </a:br>
                <a:r>
                  <a:rPr lang="ko-KR" altLang="en-US" sz="1400" dirty="0"/>
                  <a:t>등으로 검색 가능</a:t>
                </a:r>
                <a:endParaRPr lang="en-US" altLang="ko-KR" sz="1400" dirty="0"/>
              </a:p>
            </p:txBody>
          </p:sp>
          <p:sp>
            <p:nvSpPr>
              <p:cNvPr id="12" name="자유형 11"/>
              <p:cNvSpPr/>
              <p:nvPr/>
            </p:nvSpPr>
            <p:spPr>
              <a:xfrm>
                <a:off x="694525" y="1157231"/>
                <a:ext cx="3303207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검색기능</a:t>
                </a:r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9" name="타원 8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0" name="TextBox 9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13" name="그룹 12"/>
          <p:cNvGrpSpPr/>
          <p:nvPr/>
        </p:nvGrpSpPr>
        <p:grpSpPr>
          <a:xfrm>
            <a:off x="1568822" y="2024702"/>
            <a:ext cx="263819" cy="263818"/>
            <a:chOff x="562617" y="1053668"/>
            <a:chExt cx="263819" cy="263818"/>
          </a:xfrm>
        </p:grpSpPr>
        <p:sp>
          <p:nvSpPr>
            <p:cNvPr id="14" name="타원 13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562617" y="1055323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9189825" y="2427038"/>
            <a:ext cx="263819" cy="263818"/>
            <a:chOff x="562617" y="1053668"/>
            <a:chExt cx="263819" cy="263818"/>
          </a:xfrm>
        </p:grpSpPr>
        <p:sp>
          <p:nvSpPr>
            <p:cNvPr id="17" name="타원 16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562617" y="1055323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100" b="1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436914" y="3110553"/>
            <a:ext cx="3435116" cy="1894289"/>
            <a:chOff x="562616" y="1059225"/>
            <a:chExt cx="3435116" cy="1894289"/>
          </a:xfr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grpSp>
          <p:nvGrpSpPr>
            <p:cNvPr id="20" name="그룹 19"/>
            <p:cNvGrpSpPr/>
            <p:nvPr/>
          </p:nvGrpSpPr>
          <p:grpSpPr>
            <a:xfrm>
              <a:off x="694525" y="1157231"/>
              <a:ext cx="3303207" cy="1796283"/>
              <a:chOff x="694525" y="1157231"/>
              <a:chExt cx="3303207" cy="1796283"/>
            </a:xfrm>
          </p:grpSpPr>
          <p:sp>
            <p:nvSpPr>
              <p:cNvPr id="24" name="텍스트 개체 틀 20"/>
              <p:cNvSpPr txBox="1">
                <a:spLocks/>
              </p:cNvSpPr>
              <p:nvPr/>
            </p:nvSpPr>
            <p:spPr>
              <a:xfrm>
                <a:off x="694525" y="1417132"/>
                <a:ext cx="3303207" cy="1536382"/>
              </a:xfrm>
              <a:prstGeom prst="roundRect">
                <a:avLst>
                  <a:gd name="adj" fmla="val 8056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/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/>
                  <a:t>미결 건의 경우 바로 결재 가능한 </a:t>
                </a:r>
                <a:r>
                  <a:rPr lang="ko-KR" altLang="en-US" sz="1400" dirty="0" err="1"/>
                  <a:t>결재버튼과</a:t>
                </a:r>
                <a:r>
                  <a:rPr lang="ko-KR" altLang="en-US" sz="1400" dirty="0"/>
                  <a:t> </a:t>
                </a:r>
                <a:r>
                  <a:rPr lang="ko-KR" altLang="en-US" sz="1400" dirty="0" err="1"/>
                  <a:t>출력창으로</a:t>
                </a:r>
                <a:r>
                  <a:rPr lang="ko-KR" altLang="en-US" sz="1400" dirty="0"/>
                  <a:t> 이동하는 </a:t>
                </a:r>
                <a:r>
                  <a:rPr lang="ko-KR" altLang="en-US" sz="1400" dirty="0" err="1"/>
                  <a:t>보기버튼이</a:t>
                </a:r>
                <a:r>
                  <a:rPr lang="en-US" altLang="ko-KR" sz="1400" dirty="0"/>
                  <a:t>,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sz="1400" dirty="0"/>
                  <a:t>완결 건의 경우 </a:t>
                </a:r>
                <a:r>
                  <a:rPr lang="ko-KR" altLang="en-US" sz="1400" dirty="0" err="1"/>
                  <a:t>결재버튼</a:t>
                </a:r>
                <a:r>
                  <a:rPr lang="ko-KR" altLang="en-US" sz="1400" dirty="0"/>
                  <a:t> 대신 </a:t>
                </a:r>
                <a:r>
                  <a:rPr lang="ko-KR" altLang="en-US" sz="1400" dirty="0" err="1"/>
                  <a:t>출력버튼과</a:t>
                </a:r>
                <a:r>
                  <a:rPr lang="en-US" altLang="ko-KR" sz="1400" dirty="0"/>
                  <a:t/>
                </a:r>
                <a:br>
                  <a:rPr lang="en-US" altLang="ko-KR" sz="1400" dirty="0"/>
                </a:br>
                <a:r>
                  <a:rPr lang="ko-KR" altLang="en-US" sz="1400" dirty="0" err="1"/>
                  <a:t>보기버튼이</a:t>
                </a:r>
                <a:r>
                  <a:rPr lang="ko-KR" altLang="en-US" sz="1400" dirty="0"/>
                  <a:t> 나타난다</a:t>
                </a:r>
                <a:r>
                  <a:rPr lang="en-US" altLang="ko-KR" sz="1400" dirty="0"/>
                  <a:t>.</a:t>
                </a:r>
              </a:p>
            </p:txBody>
          </p:sp>
          <p:sp>
            <p:nvSpPr>
              <p:cNvPr id="25" name="자유형 24"/>
              <p:cNvSpPr/>
              <p:nvPr/>
            </p:nvSpPr>
            <p:spPr>
              <a:xfrm>
                <a:off x="694525" y="1157231"/>
                <a:ext cx="3303207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관리</a:t>
                </a: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22" name="타원 21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3" name="TextBox 22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2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9570" y="4580242"/>
            <a:ext cx="753186" cy="20443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1608" y="3943651"/>
            <a:ext cx="753186" cy="19905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grpSp>
        <p:nvGrpSpPr>
          <p:cNvPr id="29" name="그룹 28"/>
          <p:cNvGrpSpPr/>
          <p:nvPr/>
        </p:nvGrpSpPr>
        <p:grpSpPr>
          <a:xfrm>
            <a:off x="5138342" y="3208559"/>
            <a:ext cx="3303207" cy="3030723"/>
            <a:chOff x="694525" y="1157231"/>
            <a:chExt cx="3303207" cy="3030723"/>
          </a:xfrm>
          <a:effectLst>
            <a:outerShdw blurRad="1270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grpSpPr>
        <p:sp>
          <p:nvSpPr>
            <p:cNvPr id="33" name="텍스트 개체 틀 20"/>
            <p:cNvSpPr txBox="1">
              <a:spLocks/>
            </p:cNvSpPr>
            <p:nvPr/>
          </p:nvSpPr>
          <p:spPr>
            <a:xfrm>
              <a:off x="694525" y="1417132"/>
              <a:ext cx="3303207" cy="2770822"/>
            </a:xfrm>
            <a:prstGeom prst="roundRect">
              <a:avLst>
                <a:gd name="adj" fmla="val 4485"/>
              </a:avLst>
            </a:prstGeom>
            <a:solidFill>
              <a:srgbClr val="EFF5FA">
                <a:alpha val="99000"/>
              </a:srgbClr>
            </a:solidFill>
            <a:ln>
              <a:noFill/>
            </a:ln>
            <a:effectLst/>
          </p:spPr>
          <p:txBody>
            <a:bodyPr lIns="108000" tIns="144000" rIns="108000" bIns="108000">
              <a:normAutofit/>
            </a:bodyPr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kern="1200" baseline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ko-KR" altLang="en-US" sz="1400" dirty="0"/>
                <a:t>미결 건의 </a:t>
              </a:r>
              <a:r>
                <a:rPr lang="ko-KR" altLang="en-US" sz="1400" dirty="0" err="1"/>
                <a:t>출력창</a:t>
              </a:r>
              <a:r>
                <a:rPr lang="en-US" altLang="ko-KR" sz="1400" dirty="0"/>
                <a:t/>
              </a:r>
              <a:br>
                <a:rPr lang="en-US" altLang="ko-KR" sz="1400" dirty="0"/>
              </a:br>
              <a:r>
                <a:rPr lang="en-US" altLang="ko-KR" sz="1400" dirty="0"/>
                <a:t>(</a:t>
              </a:r>
              <a:r>
                <a:rPr lang="ko-KR" altLang="en-US" sz="1400" dirty="0"/>
                <a:t>인쇄 및 결재가능</a:t>
              </a:r>
              <a:r>
                <a:rPr lang="en-US" altLang="ko-KR" sz="1400" dirty="0"/>
                <a:t>)</a:t>
              </a:r>
              <a:br>
                <a:rPr lang="en-US" altLang="ko-KR" sz="1400" dirty="0"/>
              </a:br>
              <a:r>
                <a:rPr lang="en-US" altLang="ko-KR" sz="1400" dirty="0"/>
                <a:t/>
              </a:r>
              <a:br>
                <a:rPr lang="en-US" altLang="ko-KR" sz="1400" dirty="0"/>
              </a:br>
              <a:r>
                <a:rPr lang="en-US" altLang="ko-KR" sz="1400" dirty="0"/>
                <a:t/>
              </a:r>
              <a:br>
                <a:rPr lang="en-US" altLang="ko-KR" sz="1400" dirty="0"/>
              </a:br>
              <a:r>
                <a:rPr lang="en-US" altLang="ko-KR" sz="1400" dirty="0"/>
                <a:t/>
              </a:r>
              <a:br>
                <a:rPr lang="en-US" altLang="ko-KR" sz="1400" dirty="0"/>
              </a:br>
              <a:r>
                <a:rPr lang="ko-KR" altLang="en-US" sz="1400" dirty="0"/>
                <a:t>완결 건의 </a:t>
              </a:r>
              <a:r>
                <a:rPr lang="ko-KR" altLang="en-US" sz="1400" dirty="0" err="1"/>
                <a:t>출력창</a:t>
              </a:r>
              <a:r>
                <a:rPr lang="en-US" altLang="ko-KR" sz="1400" dirty="0"/>
                <a:t/>
              </a:r>
              <a:br>
                <a:rPr lang="en-US" altLang="ko-KR" sz="1400" dirty="0"/>
              </a:br>
              <a:r>
                <a:rPr lang="en-US" altLang="ko-KR" sz="1400" dirty="0"/>
                <a:t>(</a:t>
              </a:r>
              <a:r>
                <a:rPr lang="ko-KR" altLang="en-US" sz="1400" dirty="0" err="1"/>
                <a:t>인쇄만</a:t>
              </a:r>
              <a:r>
                <a:rPr lang="ko-KR" altLang="en-US" sz="1400" dirty="0"/>
                <a:t> 가능</a:t>
              </a:r>
              <a:r>
                <a:rPr lang="en-US" altLang="ko-KR" sz="1400" dirty="0"/>
                <a:t>)</a:t>
              </a:r>
            </a:p>
          </p:txBody>
        </p:sp>
        <p:sp>
          <p:nvSpPr>
            <p:cNvPr id="34" name="자유형 33"/>
            <p:cNvSpPr/>
            <p:nvPr/>
          </p:nvSpPr>
          <p:spPr>
            <a:xfrm>
              <a:off x="694525" y="1157231"/>
              <a:ext cx="3303207" cy="352670"/>
            </a:xfrm>
            <a:custGeom>
              <a:avLst/>
              <a:gdLst>
                <a:gd name="connsiteX0" fmla="*/ 80360 w 3171922"/>
                <a:gd name="connsiteY0" fmla="*/ 0 h 352670"/>
                <a:gd name="connsiteX1" fmla="*/ 3091562 w 3171922"/>
                <a:gd name="connsiteY1" fmla="*/ 0 h 352670"/>
                <a:gd name="connsiteX2" fmla="*/ 3171922 w 3171922"/>
                <a:gd name="connsiteY2" fmla="*/ 80360 h 352670"/>
                <a:gd name="connsiteX3" fmla="*/ 3171922 w 3171922"/>
                <a:gd name="connsiteY3" fmla="*/ 159746 h 352670"/>
                <a:gd name="connsiteX4" fmla="*/ 3171922 w 3171922"/>
                <a:gd name="connsiteY4" fmla="*/ 264638 h 352670"/>
                <a:gd name="connsiteX5" fmla="*/ 3171922 w 3171922"/>
                <a:gd name="connsiteY5" fmla="*/ 352670 h 352670"/>
                <a:gd name="connsiteX6" fmla="*/ 0 w 3171922"/>
                <a:gd name="connsiteY6" fmla="*/ 352670 h 352670"/>
                <a:gd name="connsiteX7" fmla="*/ 0 w 3171922"/>
                <a:gd name="connsiteY7" fmla="*/ 264638 h 352670"/>
                <a:gd name="connsiteX8" fmla="*/ 0 w 3171922"/>
                <a:gd name="connsiteY8" fmla="*/ 159746 h 352670"/>
                <a:gd name="connsiteX9" fmla="*/ 0 w 3171922"/>
                <a:gd name="connsiteY9" fmla="*/ 80360 h 352670"/>
                <a:gd name="connsiteX10" fmla="*/ 80360 w 3171922"/>
                <a:gd name="connsiteY10" fmla="*/ 0 h 35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1922" h="352670">
                  <a:moveTo>
                    <a:pt x="80360" y="0"/>
                  </a:moveTo>
                  <a:lnTo>
                    <a:pt x="3091562" y="0"/>
                  </a:lnTo>
                  <a:cubicBezTo>
                    <a:pt x="3135944" y="0"/>
                    <a:pt x="3171922" y="35978"/>
                    <a:pt x="3171922" y="80360"/>
                  </a:cubicBezTo>
                  <a:lnTo>
                    <a:pt x="3171922" y="159746"/>
                  </a:lnTo>
                  <a:lnTo>
                    <a:pt x="3171922" y="264638"/>
                  </a:lnTo>
                  <a:lnTo>
                    <a:pt x="3171922" y="352670"/>
                  </a:lnTo>
                  <a:lnTo>
                    <a:pt x="0" y="352670"/>
                  </a:lnTo>
                  <a:lnTo>
                    <a:pt x="0" y="264638"/>
                  </a:lnTo>
                  <a:lnTo>
                    <a:pt x="0" y="159746"/>
                  </a:lnTo>
                  <a:lnTo>
                    <a:pt x="0" y="80360"/>
                  </a:lnTo>
                  <a:cubicBezTo>
                    <a:pt x="0" y="35978"/>
                    <a:pt x="35978" y="0"/>
                    <a:pt x="80360" y="0"/>
                  </a:cubicBezTo>
                  <a:close/>
                </a:path>
              </a:pathLst>
            </a:custGeom>
            <a:solidFill>
              <a:srgbClr val="D6D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출력 창</a:t>
              </a:r>
            </a:p>
          </p:txBody>
        </p:sp>
      </p:grpSp>
      <p:sp>
        <p:nvSpPr>
          <p:cNvPr id="35" name="오른쪽 화살표 34"/>
          <p:cNvSpPr/>
          <p:nvPr/>
        </p:nvSpPr>
        <p:spPr>
          <a:xfrm>
            <a:off x="4794794" y="3390650"/>
            <a:ext cx="414609" cy="312026"/>
          </a:xfrm>
          <a:prstGeom prst="rightArrow">
            <a:avLst/>
          </a:prstGeom>
          <a:solidFill>
            <a:srgbClr val="33428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7500" y="3609994"/>
            <a:ext cx="1571625" cy="1228725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7500" y="4916529"/>
            <a:ext cx="1590675" cy="12693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919820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2400" y="1242908"/>
            <a:ext cx="9337754" cy="4707784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근태관리 </a:t>
            </a:r>
            <a:r>
              <a:rPr lang="en-US" altLang="ko-KR" dirty="0"/>
              <a:t>&gt; </a:t>
            </a:r>
            <a:r>
              <a:rPr lang="ko-KR" altLang="en-US" dirty="0"/>
              <a:t>휴가사용신청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408221" y="3495353"/>
            <a:ext cx="3435116" cy="2794243"/>
            <a:chOff x="562616" y="1059225"/>
            <a:chExt cx="3435116" cy="2794243"/>
          </a:xfrm>
        </p:grpSpPr>
        <p:grpSp>
          <p:nvGrpSpPr>
            <p:cNvPr id="6" name="그룹 5"/>
            <p:cNvGrpSpPr/>
            <p:nvPr/>
          </p:nvGrpSpPr>
          <p:grpSpPr>
            <a:xfrm>
              <a:off x="694525" y="1157231"/>
              <a:ext cx="3303207" cy="2696237"/>
              <a:chOff x="694525" y="1157231"/>
              <a:chExt cx="3303207" cy="2696237"/>
            </a:xfrm>
          </p:grpSpPr>
          <p:sp>
            <p:nvSpPr>
              <p:cNvPr id="10" name="텍스트 개체 틀 20"/>
              <p:cNvSpPr txBox="1">
                <a:spLocks/>
              </p:cNvSpPr>
              <p:nvPr/>
            </p:nvSpPr>
            <p:spPr>
              <a:xfrm>
                <a:off x="694525" y="1417132"/>
                <a:ext cx="3303207" cy="2436336"/>
              </a:xfrm>
              <a:prstGeom prst="roundRect">
                <a:avLst>
                  <a:gd name="adj" fmla="val 3065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AutoNum type="arabicPeriod"/>
                </a:pPr>
                <a:r>
                  <a:rPr lang="ko-KR" altLang="en-US" sz="1400" dirty="0"/>
                  <a:t>시작일과 종료일 설정</a:t>
                </a:r>
                <a:r>
                  <a:rPr lang="en-US" altLang="ko-KR" sz="1400" dirty="0"/>
                  <a:t/>
                </a:r>
                <a:br>
                  <a:rPr lang="en-US" altLang="ko-KR" sz="1400" dirty="0"/>
                </a:br>
                <a:endParaRPr lang="en-US" altLang="ko-KR" sz="1400" dirty="0"/>
              </a:p>
              <a:p>
                <a:pPr marL="342900" indent="-342900">
                  <a:buAutoNum type="arabicPeriod"/>
                </a:pPr>
                <a:r>
                  <a:rPr lang="ko-KR" altLang="en-US" sz="1400" dirty="0"/>
                  <a:t>휴가 종류 선택</a:t>
                </a:r>
                <a:r>
                  <a:rPr lang="en-US" altLang="ko-KR" sz="1400" dirty="0"/>
                  <a:t/>
                </a:r>
                <a:br>
                  <a:rPr lang="en-US" altLang="ko-KR" sz="1400" dirty="0"/>
                </a:br>
                <a:r>
                  <a:rPr lang="en-US" altLang="ko-KR" sz="1400" dirty="0"/>
                  <a:t/>
                </a:r>
                <a:br>
                  <a:rPr lang="en-US" altLang="ko-KR" sz="1400" dirty="0"/>
                </a:br>
                <a:r>
                  <a:rPr lang="en-US" altLang="ko-KR" sz="1400" dirty="0"/>
                  <a:t/>
                </a:r>
                <a:br>
                  <a:rPr lang="en-US" altLang="ko-KR" sz="1400" dirty="0"/>
                </a:br>
                <a:endParaRPr lang="en-US" altLang="ko-KR" sz="1400" dirty="0"/>
              </a:p>
              <a:p>
                <a:pPr marL="342900" indent="-342900">
                  <a:buAutoNum type="arabicPeriod"/>
                </a:pPr>
                <a:r>
                  <a:rPr lang="ko-KR" altLang="en-US" sz="1400" dirty="0"/>
                  <a:t>휴가 신청 일수 확인</a:t>
                </a:r>
                <a:r>
                  <a:rPr lang="en-US" altLang="ko-KR" sz="1400" dirty="0"/>
                  <a:t/>
                </a:r>
                <a:br>
                  <a:rPr lang="en-US" altLang="ko-KR" sz="1400" dirty="0"/>
                </a:br>
                <a:endParaRPr lang="en-US" altLang="ko-KR" sz="1400" dirty="0"/>
              </a:p>
              <a:p>
                <a:pPr marL="342900" indent="-342900">
                  <a:buAutoNum type="arabicPeriod"/>
                </a:pPr>
                <a:r>
                  <a:rPr lang="ko-KR" altLang="en-US" sz="1400" dirty="0"/>
                  <a:t>신청 버튼을 누르면 신청 현황에 출력됨</a:t>
                </a:r>
                <a:endParaRPr lang="en-US" altLang="ko-KR" sz="1400" dirty="0"/>
              </a:p>
            </p:txBody>
          </p:sp>
          <p:sp>
            <p:nvSpPr>
              <p:cNvPr id="11" name="자유형 10"/>
              <p:cNvSpPr/>
              <p:nvPr/>
            </p:nvSpPr>
            <p:spPr>
              <a:xfrm>
                <a:off x="694525" y="1157231"/>
                <a:ext cx="3303207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휴가사용 신청</a:t>
                </a:r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8" name="타원 7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9" name="TextBox 8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12" name="그룹 11"/>
          <p:cNvGrpSpPr/>
          <p:nvPr/>
        </p:nvGrpSpPr>
        <p:grpSpPr>
          <a:xfrm>
            <a:off x="2971905" y="2443452"/>
            <a:ext cx="263819" cy="272056"/>
            <a:chOff x="562617" y="1053668"/>
            <a:chExt cx="263819" cy="272056"/>
          </a:xfrm>
        </p:grpSpPr>
        <p:sp>
          <p:nvSpPr>
            <p:cNvPr id="13" name="타원 12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2730" y="4733983"/>
            <a:ext cx="346075" cy="6223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730" y="4228024"/>
            <a:ext cx="1230140" cy="27938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730" y="5638450"/>
            <a:ext cx="1294608" cy="20596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grpSp>
        <p:nvGrpSpPr>
          <p:cNvPr id="19" name="그룹 18"/>
          <p:cNvGrpSpPr/>
          <p:nvPr/>
        </p:nvGrpSpPr>
        <p:grpSpPr>
          <a:xfrm>
            <a:off x="10076793" y="3241114"/>
            <a:ext cx="263819" cy="272056"/>
            <a:chOff x="562617" y="1053668"/>
            <a:chExt cx="263819" cy="272056"/>
          </a:xfrm>
        </p:grpSpPr>
        <p:sp>
          <p:nvSpPr>
            <p:cNvPr id="20" name="타원 19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650028" y="3513170"/>
            <a:ext cx="3303832" cy="2776426"/>
            <a:chOff x="562616" y="1059225"/>
            <a:chExt cx="3303832" cy="2776426"/>
          </a:xfrm>
        </p:grpSpPr>
        <p:grpSp>
          <p:nvGrpSpPr>
            <p:cNvPr id="23" name="그룹 22"/>
            <p:cNvGrpSpPr/>
            <p:nvPr/>
          </p:nvGrpSpPr>
          <p:grpSpPr>
            <a:xfrm>
              <a:off x="694526" y="1157231"/>
              <a:ext cx="3171922" cy="2678420"/>
              <a:chOff x="694526" y="1157231"/>
              <a:chExt cx="3171922" cy="2678420"/>
            </a:xfrm>
          </p:grpSpPr>
          <p:sp>
            <p:nvSpPr>
              <p:cNvPr id="27" name="텍스트 개체 틀 20"/>
              <p:cNvSpPr txBox="1">
                <a:spLocks/>
              </p:cNvSpPr>
              <p:nvPr/>
            </p:nvSpPr>
            <p:spPr>
              <a:xfrm>
                <a:off x="694526" y="1417133"/>
                <a:ext cx="3171922" cy="2418518"/>
              </a:xfrm>
              <a:prstGeom prst="roundRect">
                <a:avLst>
                  <a:gd name="adj" fmla="val 3065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dirty="0"/>
                  <a:t>상태가 미결일 경우 삭제 가능</a:t>
                </a:r>
              </a:p>
            </p:txBody>
          </p:sp>
          <p:sp>
            <p:nvSpPr>
              <p:cNvPr id="28" name="자유형 27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err="1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휴가신청</a:t>
                </a:r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삭제</a:t>
                </a: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25" name="타원 24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6" name="TextBox 25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1050" b="1" i="0" u="none" strike="noStrike" kern="1200" cap="none" spc="0" normalizeH="0" baseline="0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 ExtraBold"/>
                    <a:cs typeface="+mn-cs"/>
                  </a:rPr>
                  <a:t>2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sp>
        <p:nvSpPr>
          <p:cNvPr id="29" name="모서리가 둥근 직사각형 28"/>
          <p:cNvSpPr/>
          <p:nvPr/>
        </p:nvSpPr>
        <p:spPr>
          <a:xfrm>
            <a:off x="5913846" y="4295603"/>
            <a:ext cx="2905540" cy="876760"/>
          </a:xfrm>
          <a:prstGeom prst="roundRect">
            <a:avLst>
              <a:gd name="adj" fmla="val 8217"/>
            </a:avLst>
          </a:prstGeom>
          <a:blipFill dpi="0"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5913846" y="5282383"/>
            <a:ext cx="2905540" cy="876760"/>
          </a:xfrm>
          <a:prstGeom prst="roundRect">
            <a:avLst>
              <a:gd name="adj" fmla="val 8217"/>
            </a:avLst>
          </a:prstGeom>
          <a:blipFill dpi="0"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6801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9305" y="1258951"/>
            <a:ext cx="9330431" cy="4715722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근태관리 </a:t>
            </a:r>
            <a:r>
              <a:rPr lang="en-US" altLang="ko-KR" dirty="0"/>
              <a:t>&gt; </a:t>
            </a:r>
            <a:r>
              <a:rPr lang="ko-KR" altLang="en-US" dirty="0"/>
              <a:t>출장 </a:t>
            </a:r>
            <a:r>
              <a:rPr lang="en-US" altLang="ko-KR" dirty="0"/>
              <a:t>/ </a:t>
            </a:r>
            <a:r>
              <a:rPr lang="ko-KR" altLang="en-US" dirty="0" err="1"/>
              <a:t>외근신청서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499158" y="831828"/>
            <a:ext cx="34992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그룹 83"/>
          <p:cNvGrpSpPr/>
          <p:nvPr/>
        </p:nvGrpSpPr>
        <p:grpSpPr>
          <a:xfrm>
            <a:off x="8402599" y="2326697"/>
            <a:ext cx="3303832" cy="2991028"/>
            <a:chOff x="562616" y="1059225"/>
            <a:chExt cx="3303832" cy="2991028"/>
          </a:xfrm>
        </p:grpSpPr>
        <p:grpSp>
          <p:nvGrpSpPr>
            <p:cNvPr id="85" name="그룹 84"/>
            <p:cNvGrpSpPr/>
            <p:nvPr/>
          </p:nvGrpSpPr>
          <p:grpSpPr>
            <a:xfrm>
              <a:off x="694526" y="1157231"/>
              <a:ext cx="3171922" cy="2893022"/>
              <a:chOff x="694526" y="1157231"/>
              <a:chExt cx="3171922" cy="2893022"/>
            </a:xfrm>
          </p:grpSpPr>
          <p:sp>
            <p:nvSpPr>
              <p:cNvPr id="89" name="텍스트 개체 틀 20"/>
              <p:cNvSpPr txBox="1">
                <a:spLocks/>
              </p:cNvSpPr>
              <p:nvPr/>
            </p:nvSpPr>
            <p:spPr>
              <a:xfrm>
                <a:off x="694526" y="1417133"/>
                <a:ext cx="3171922" cy="2633120"/>
              </a:xfrm>
              <a:prstGeom prst="roundRect">
                <a:avLst>
                  <a:gd name="adj" fmla="val 3065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dirty="0"/>
                  <a:t> </a:t>
                </a:r>
                <a:r>
                  <a:rPr lang="ko-KR" altLang="en-US" sz="1400" dirty="0"/>
                  <a:t>출장 </a:t>
                </a:r>
                <a:r>
                  <a:rPr lang="en-US" altLang="ko-KR" sz="1400" dirty="0"/>
                  <a:t>/ </a:t>
                </a:r>
                <a:r>
                  <a:rPr lang="ko-KR" altLang="en-US" sz="1400" dirty="0"/>
                  <a:t>외근 신청서 양식을 작성 후 인쇄</a:t>
                </a:r>
              </a:p>
            </p:txBody>
          </p:sp>
          <p:sp>
            <p:nvSpPr>
              <p:cNvPr id="90" name="자유형 89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인쇄</a:t>
                </a:r>
              </a:p>
            </p:txBody>
          </p:sp>
        </p:grpSp>
        <p:grpSp>
          <p:nvGrpSpPr>
            <p:cNvPr id="86" name="그룹 85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87" name="타원 86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88" name="TextBox 87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2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</a:endParaRPr>
              </a:p>
            </p:txBody>
          </p:sp>
        </p:grpSp>
      </p:grpSp>
      <p:grpSp>
        <p:nvGrpSpPr>
          <p:cNvPr id="39" name="그룹 38"/>
          <p:cNvGrpSpPr/>
          <p:nvPr/>
        </p:nvGrpSpPr>
        <p:grpSpPr>
          <a:xfrm>
            <a:off x="4419918" y="1631239"/>
            <a:ext cx="263819" cy="272056"/>
            <a:chOff x="562617" y="1053668"/>
            <a:chExt cx="263819" cy="272056"/>
          </a:xfrm>
        </p:grpSpPr>
        <p:sp>
          <p:nvSpPr>
            <p:cNvPr id="40" name="타원 39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929798" y="1378220"/>
            <a:ext cx="263819" cy="263818"/>
            <a:chOff x="562617" y="1053668"/>
            <a:chExt cx="263819" cy="263818"/>
          </a:xfrm>
        </p:grpSpPr>
        <p:sp>
          <p:nvSpPr>
            <p:cNvPr id="43" name="타원 42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 userDrawn="1"/>
          </p:nvSpPr>
          <p:spPr>
            <a:xfrm>
              <a:off x="562617" y="1056229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5579" y="3110876"/>
            <a:ext cx="2931074" cy="2011539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274904" y="2326697"/>
            <a:ext cx="3303832" cy="1429570"/>
            <a:chOff x="562616" y="1059225"/>
            <a:chExt cx="3303832" cy="1429570"/>
          </a:xfrm>
        </p:grpSpPr>
        <p:grpSp>
          <p:nvGrpSpPr>
            <p:cNvPr id="51" name="그룹 50"/>
            <p:cNvGrpSpPr/>
            <p:nvPr/>
          </p:nvGrpSpPr>
          <p:grpSpPr>
            <a:xfrm>
              <a:off x="694526" y="1157231"/>
              <a:ext cx="3171922" cy="1331564"/>
              <a:chOff x="694526" y="1157231"/>
              <a:chExt cx="3171922" cy="1331564"/>
            </a:xfrm>
          </p:grpSpPr>
          <p:sp>
            <p:nvSpPr>
              <p:cNvPr id="65" name="텍스트 개체 틀 20"/>
              <p:cNvSpPr txBox="1">
                <a:spLocks/>
              </p:cNvSpPr>
              <p:nvPr/>
            </p:nvSpPr>
            <p:spPr>
              <a:xfrm>
                <a:off x="694526" y="1417133"/>
                <a:ext cx="3171922" cy="1071662"/>
              </a:xfrm>
              <a:prstGeom prst="roundRect">
                <a:avLst>
                  <a:gd name="adj" fmla="val 6620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dirty="0"/>
                  <a:t> </a:t>
                </a:r>
                <a:r>
                  <a:rPr lang="ko-KR" altLang="en-US" sz="1400" dirty="0"/>
                  <a:t>출장 </a:t>
                </a:r>
                <a:r>
                  <a:rPr lang="en-US" altLang="ko-KR" sz="1400" dirty="0"/>
                  <a:t>/ </a:t>
                </a:r>
                <a:r>
                  <a:rPr lang="ko-KR" altLang="en-US" sz="1400" dirty="0"/>
                  <a:t>외근 신청서 양식의 내용을 입력</a:t>
                </a:r>
              </a:p>
            </p:txBody>
          </p:sp>
          <p:sp>
            <p:nvSpPr>
              <p:cNvPr id="66" name="자유형 65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출장 </a:t>
                </a:r>
                <a:r>
                  <a:rPr lang="en-US" altLang="ko-KR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/ </a:t>
                </a:r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외근 신청서</a:t>
                </a:r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63" name="타원 62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4" name="TextBox 63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87172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9806" y="1259669"/>
            <a:ext cx="9333444" cy="472019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ABBACE-2A37-46AD-9847-630C680C8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56B060-32A7-4F45-905D-2825A14AAE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영업관리 </a:t>
            </a:r>
            <a:r>
              <a:rPr lang="en-US" altLang="ko-KR" dirty="0"/>
              <a:t>&gt;</a:t>
            </a:r>
            <a:r>
              <a:rPr lang="ko-KR" altLang="en-US" dirty="0"/>
              <a:t> 계약서 목록</a:t>
            </a:r>
            <a:endParaRPr lang="en-US" altLang="ko-KR" dirty="0"/>
          </a:p>
        </p:txBody>
      </p:sp>
      <p:grpSp>
        <p:nvGrpSpPr>
          <p:cNvPr id="9" name="그룹 8"/>
          <p:cNvGrpSpPr/>
          <p:nvPr/>
        </p:nvGrpSpPr>
        <p:grpSpPr>
          <a:xfrm>
            <a:off x="8033571" y="2480430"/>
            <a:ext cx="263819" cy="272056"/>
            <a:chOff x="562617" y="1053668"/>
            <a:chExt cx="263819" cy="272056"/>
          </a:xfrm>
        </p:grpSpPr>
        <p:sp>
          <p:nvSpPr>
            <p:cNvPr id="10" name="타원 9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9319536" y="2480430"/>
            <a:ext cx="263819" cy="272056"/>
            <a:chOff x="562617" y="1053668"/>
            <a:chExt cx="263819" cy="272056"/>
          </a:xfrm>
        </p:grpSpPr>
        <p:sp>
          <p:nvSpPr>
            <p:cNvPr id="23" name="타원 22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100" b="1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275750" y="2165782"/>
            <a:ext cx="3837447" cy="4375112"/>
            <a:chOff x="562616" y="1059225"/>
            <a:chExt cx="3837447" cy="4375112"/>
          </a:xfrm>
          <a:effectLst>
            <a:outerShdw blurRad="127000" dist="38100" dir="2700000" algn="tl" rotWithShape="0">
              <a:prstClr val="black">
                <a:alpha val="19000"/>
              </a:prstClr>
            </a:outerShdw>
          </a:effectLst>
        </p:grpSpPr>
        <p:grpSp>
          <p:nvGrpSpPr>
            <p:cNvPr id="30" name="그룹 29"/>
            <p:cNvGrpSpPr/>
            <p:nvPr/>
          </p:nvGrpSpPr>
          <p:grpSpPr>
            <a:xfrm>
              <a:off x="694525" y="1157231"/>
              <a:ext cx="3705538" cy="4277106"/>
              <a:chOff x="694525" y="1157231"/>
              <a:chExt cx="3705538" cy="4277106"/>
            </a:xfrm>
          </p:grpSpPr>
          <p:sp>
            <p:nvSpPr>
              <p:cNvPr id="42" name="텍스트 개체 틀 20"/>
              <p:cNvSpPr txBox="1">
                <a:spLocks/>
              </p:cNvSpPr>
              <p:nvPr/>
            </p:nvSpPr>
            <p:spPr>
              <a:xfrm>
                <a:off x="694525" y="1417131"/>
                <a:ext cx="3705538" cy="4017206"/>
              </a:xfrm>
              <a:prstGeom prst="roundRect">
                <a:avLst>
                  <a:gd name="adj" fmla="val 2251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/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20000"/>
                  </a:lnSpc>
                  <a:buAutoNum type="arabicPeriod"/>
                </a:pPr>
                <a:r>
                  <a:rPr lang="ko-KR" altLang="en-US" sz="1400" dirty="0" err="1"/>
                  <a:t>생산등록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: </a:t>
                </a:r>
                <a:r>
                  <a:rPr lang="ko-KR" altLang="en-US" sz="1400" dirty="0"/>
                  <a:t>해당 계약서의 생산을 시작한다</a:t>
                </a:r>
                <a:r>
                  <a:rPr lang="en-US" altLang="ko-KR" sz="1400" dirty="0"/>
                  <a:t>.</a:t>
                </a:r>
                <a:br>
                  <a:rPr lang="en-US" altLang="ko-KR" sz="1400" dirty="0"/>
                </a:br>
                <a:r>
                  <a:rPr lang="ko-KR" altLang="en-US" sz="1400" dirty="0"/>
                  <a:t>버튼을 누르면 생산 현황 페이지로 이동하며</a:t>
                </a:r>
                <a:r>
                  <a:rPr lang="en-US" altLang="ko-KR" sz="1400" dirty="0"/>
                  <a:t>,</a:t>
                </a:r>
                <a:br>
                  <a:rPr lang="en-US" altLang="ko-KR" sz="1400" dirty="0"/>
                </a:br>
                <a:r>
                  <a:rPr lang="ko-KR" altLang="en-US" sz="1400" dirty="0"/>
                  <a:t>생산 등록 없이 품질검사를 시행할 수 없다</a:t>
                </a:r>
                <a:r>
                  <a:rPr lang="en-US" altLang="ko-KR" sz="1400" dirty="0"/>
                  <a:t>.</a:t>
                </a:r>
                <a:br>
                  <a:rPr lang="en-US" altLang="ko-KR" sz="1400" dirty="0"/>
                </a:br>
                <a:r>
                  <a:rPr lang="ko-KR" altLang="en-US" sz="1400" dirty="0"/>
                  <a:t>처음 </a:t>
                </a:r>
                <a:r>
                  <a:rPr lang="ko-KR" altLang="en-US" sz="1400" dirty="0" err="1"/>
                  <a:t>생산등록</a:t>
                </a:r>
                <a:r>
                  <a:rPr lang="ko-KR" altLang="en-US" sz="1400" dirty="0"/>
                  <a:t> 버튼을 누른 이후에는 다음과 같은 </a:t>
                </a:r>
                <a:r>
                  <a:rPr lang="ko-KR" altLang="en-US" sz="1400" dirty="0" err="1"/>
                  <a:t>알림창이</a:t>
                </a:r>
                <a:r>
                  <a:rPr lang="ko-KR" altLang="en-US" sz="1400" dirty="0"/>
                  <a:t> 뜨고 페이지가 이동한다</a:t>
                </a:r>
                <a:r>
                  <a:rPr lang="en-US" altLang="ko-KR" sz="1400" dirty="0"/>
                  <a:t>.</a:t>
                </a:r>
              </a:p>
              <a:p>
                <a:pPr marL="342900" indent="-342900">
                  <a:lnSpc>
                    <a:spcPct val="120000"/>
                  </a:lnSpc>
                  <a:buAutoNum type="arabicPeriod"/>
                </a:pPr>
                <a:endParaRPr lang="en-US" altLang="ko-KR" sz="1400" dirty="0"/>
              </a:p>
              <a:p>
                <a:pPr marL="342900" indent="-342900">
                  <a:lnSpc>
                    <a:spcPct val="120000"/>
                  </a:lnSpc>
                  <a:buAutoNum type="arabicPeriod"/>
                </a:pPr>
                <a:endParaRPr lang="en-US" altLang="ko-KR" sz="1400" dirty="0"/>
              </a:p>
              <a:p>
                <a:pPr marL="342900" indent="-342900">
                  <a:lnSpc>
                    <a:spcPct val="120000"/>
                  </a:lnSpc>
                  <a:buAutoNum type="arabicPeriod"/>
                </a:pPr>
                <a:r>
                  <a:rPr lang="ko-KR" altLang="en-US" sz="1400" dirty="0"/>
                  <a:t>품질검사 </a:t>
                </a:r>
                <a:r>
                  <a:rPr lang="en-US" altLang="ko-KR" sz="1400" dirty="0"/>
                  <a:t>: </a:t>
                </a:r>
                <a:r>
                  <a:rPr lang="ko-KR" altLang="en-US" sz="1400" dirty="0"/>
                  <a:t>해당 계약서의 품질검사 페이지로 이동한다</a:t>
                </a:r>
                <a:r>
                  <a:rPr lang="en-US" altLang="ko-KR" sz="1400" dirty="0"/>
                  <a:t>. </a:t>
                </a:r>
                <a:r>
                  <a:rPr lang="ko-KR" altLang="en-US" sz="1400" dirty="0" err="1"/>
                  <a:t>생산등록을</a:t>
                </a:r>
                <a:r>
                  <a:rPr lang="ko-KR" altLang="en-US" sz="1400" dirty="0"/>
                  <a:t> 하지 않았을 경우에는 다음과 같은 </a:t>
                </a:r>
                <a:r>
                  <a:rPr lang="ko-KR" altLang="en-US" sz="1400" dirty="0" err="1"/>
                  <a:t>알림창이</a:t>
                </a:r>
                <a:r>
                  <a:rPr lang="ko-KR" altLang="en-US" sz="1400" dirty="0"/>
                  <a:t> 뜬다</a:t>
                </a:r>
                <a:r>
                  <a:rPr lang="en-US" altLang="ko-KR" sz="1400" dirty="0"/>
                  <a:t>.</a:t>
                </a:r>
              </a:p>
            </p:txBody>
          </p:sp>
          <p:sp>
            <p:nvSpPr>
              <p:cNvPr id="43" name="자유형 42"/>
              <p:cNvSpPr/>
              <p:nvPr/>
            </p:nvSpPr>
            <p:spPr>
              <a:xfrm>
                <a:off x="694525" y="1157231"/>
                <a:ext cx="3705538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생산관리</a:t>
                </a: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32" name="타원 31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1" name="TextBox 40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sp>
        <p:nvSpPr>
          <p:cNvPr id="19" name="모서리가 둥근 직사각형 18"/>
          <p:cNvSpPr/>
          <p:nvPr/>
        </p:nvSpPr>
        <p:spPr>
          <a:xfrm>
            <a:off x="834834" y="5679347"/>
            <a:ext cx="2851188" cy="766520"/>
          </a:xfrm>
          <a:prstGeom prst="roundRect">
            <a:avLst>
              <a:gd name="adj" fmla="val 796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834834" y="4035508"/>
            <a:ext cx="2851188" cy="788681"/>
          </a:xfrm>
          <a:prstGeom prst="roundRect">
            <a:avLst>
              <a:gd name="adj" fmla="val 7440"/>
            </a:avLst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4105626" y="3662484"/>
            <a:ext cx="3837447" cy="1907730"/>
            <a:chOff x="562616" y="1059225"/>
            <a:chExt cx="3837447" cy="1907730"/>
          </a:xfrm>
          <a:effectLst>
            <a:outerShdw blurRad="127000" dist="38100" dir="2700000" algn="tl" rotWithShape="0">
              <a:prstClr val="black">
                <a:alpha val="19000"/>
              </a:prst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694525" y="1157231"/>
              <a:ext cx="3705538" cy="1809724"/>
              <a:chOff x="694525" y="1157231"/>
              <a:chExt cx="3705538" cy="1809724"/>
            </a:xfrm>
          </p:grpSpPr>
          <p:sp>
            <p:nvSpPr>
              <p:cNvPr id="49" name="텍스트 개체 틀 20"/>
              <p:cNvSpPr txBox="1">
                <a:spLocks/>
              </p:cNvSpPr>
              <p:nvPr/>
            </p:nvSpPr>
            <p:spPr>
              <a:xfrm>
                <a:off x="694525" y="1417130"/>
                <a:ext cx="3705538" cy="1549825"/>
              </a:xfrm>
              <a:prstGeom prst="roundRect">
                <a:avLst>
                  <a:gd name="adj" fmla="val 3907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/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20000"/>
                  </a:lnSpc>
                  <a:buAutoNum type="arabicPeriod"/>
                </a:pPr>
                <a:r>
                  <a:rPr lang="ko-KR" altLang="en-US" sz="1400" dirty="0"/>
                  <a:t>출력 </a:t>
                </a:r>
                <a:r>
                  <a:rPr lang="en-US" altLang="ko-KR" sz="1400" dirty="0"/>
                  <a:t>: </a:t>
                </a:r>
                <a:r>
                  <a:rPr lang="ko-KR" altLang="en-US" sz="1400" dirty="0"/>
                  <a:t>해당 견적서를 출력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인쇄 가능</a:t>
                </a:r>
                <a:r>
                  <a:rPr lang="en-US" altLang="ko-KR" sz="1400" dirty="0"/>
                  <a:t>.</a:t>
                </a:r>
              </a:p>
              <a:p>
                <a:pPr marL="342900" indent="-342900">
                  <a:lnSpc>
                    <a:spcPct val="120000"/>
                  </a:lnSpc>
                  <a:buAutoNum type="arabicPeriod"/>
                </a:pPr>
                <a:r>
                  <a:rPr lang="ko-KR" altLang="en-US" sz="1400" dirty="0"/>
                  <a:t>수정 </a:t>
                </a:r>
                <a:r>
                  <a:rPr lang="en-US" altLang="ko-KR" sz="1400" dirty="0"/>
                  <a:t>: </a:t>
                </a:r>
                <a:r>
                  <a:rPr lang="ko-KR" altLang="en-US" sz="1400" dirty="0"/>
                  <a:t>해당 계약서가 </a:t>
                </a:r>
                <a:r>
                  <a:rPr lang="ko-KR" altLang="en-US" sz="1400" dirty="0" err="1"/>
                  <a:t>생산등록을</a:t>
                </a:r>
                <a:r>
                  <a:rPr lang="ko-KR" altLang="en-US" sz="1400" dirty="0"/>
                  <a:t> 하지 않았을 경우에 한해 계약서의 수정이 가능</a:t>
                </a:r>
                <a:r>
                  <a:rPr lang="en-US" altLang="ko-KR" sz="1400" dirty="0"/>
                  <a:t>.</a:t>
                </a:r>
              </a:p>
              <a:p>
                <a:pPr marL="342900" indent="-342900">
                  <a:lnSpc>
                    <a:spcPct val="120000"/>
                  </a:lnSpc>
                  <a:buAutoNum type="arabicPeriod"/>
                </a:pPr>
                <a:r>
                  <a:rPr lang="ko-KR" altLang="en-US" sz="1400" dirty="0"/>
                  <a:t>삭제</a:t>
                </a:r>
                <a:r>
                  <a:rPr lang="en-US" altLang="ko-KR" sz="1400" dirty="0"/>
                  <a:t> : </a:t>
                </a:r>
                <a:r>
                  <a:rPr lang="ko-KR" altLang="en-US" sz="1400" dirty="0"/>
                  <a:t>해당 계약서의 정보를 모두 삭제</a:t>
                </a:r>
                <a:r>
                  <a:rPr lang="en-US" altLang="ko-KR" sz="1400" dirty="0"/>
                  <a:t>.</a:t>
                </a:r>
              </a:p>
            </p:txBody>
          </p:sp>
          <p:sp>
            <p:nvSpPr>
              <p:cNvPr id="50" name="자유형 49"/>
              <p:cNvSpPr/>
              <p:nvPr/>
            </p:nvSpPr>
            <p:spPr>
              <a:xfrm>
                <a:off x="694525" y="1157231"/>
                <a:ext cx="3705538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문서관리</a:t>
                </a: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47" name="타원 46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8" name="TextBox 47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2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52" name="그룹 51"/>
          <p:cNvGrpSpPr/>
          <p:nvPr/>
        </p:nvGrpSpPr>
        <p:grpSpPr>
          <a:xfrm>
            <a:off x="8179643" y="3753924"/>
            <a:ext cx="2583607" cy="2630465"/>
            <a:chOff x="694525" y="1157231"/>
            <a:chExt cx="2583607" cy="2630465"/>
          </a:xfrm>
          <a:effectLst>
            <a:outerShdw blurRad="127000" dist="38100" dir="2700000" algn="tl" rotWithShape="0">
              <a:schemeClr val="tx1">
                <a:alpha val="29000"/>
              </a:schemeClr>
            </a:outerShdw>
          </a:effectLst>
        </p:grpSpPr>
        <p:sp>
          <p:nvSpPr>
            <p:cNvPr id="56" name="텍스트 개체 틀 20"/>
            <p:cNvSpPr txBox="1">
              <a:spLocks/>
            </p:cNvSpPr>
            <p:nvPr/>
          </p:nvSpPr>
          <p:spPr>
            <a:xfrm>
              <a:off x="694525" y="1417131"/>
              <a:ext cx="2583607" cy="2370565"/>
            </a:xfrm>
            <a:prstGeom prst="roundRect">
              <a:avLst>
                <a:gd name="adj" fmla="val 4260"/>
              </a:avLst>
            </a:prstGeom>
            <a:solidFill>
              <a:srgbClr val="EFF5FA">
                <a:alpha val="99000"/>
              </a:srgbClr>
            </a:solidFill>
            <a:ln>
              <a:noFill/>
            </a:ln>
            <a:effectLst/>
          </p:spPr>
          <p:txBody>
            <a:bodyPr lIns="108000" tIns="144000" rIns="108000" bIns="108000">
              <a:noAutofit/>
            </a:bodyPr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kern="1200" baseline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ko-KR" altLang="en-US" sz="1400" dirty="0"/>
                <a:t>인쇄 버튼으로 견적서 인쇄 가능</a:t>
              </a:r>
              <a:endParaRPr lang="en-US" altLang="ko-KR" sz="1400" dirty="0"/>
            </a:p>
          </p:txBody>
        </p:sp>
        <p:sp>
          <p:nvSpPr>
            <p:cNvPr id="57" name="자유형 56"/>
            <p:cNvSpPr/>
            <p:nvPr/>
          </p:nvSpPr>
          <p:spPr>
            <a:xfrm>
              <a:off x="694525" y="1157231"/>
              <a:ext cx="2583607" cy="352670"/>
            </a:xfrm>
            <a:custGeom>
              <a:avLst/>
              <a:gdLst>
                <a:gd name="connsiteX0" fmla="*/ 80360 w 3171922"/>
                <a:gd name="connsiteY0" fmla="*/ 0 h 352670"/>
                <a:gd name="connsiteX1" fmla="*/ 3091562 w 3171922"/>
                <a:gd name="connsiteY1" fmla="*/ 0 h 352670"/>
                <a:gd name="connsiteX2" fmla="*/ 3171922 w 3171922"/>
                <a:gd name="connsiteY2" fmla="*/ 80360 h 352670"/>
                <a:gd name="connsiteX3" fmla="*/ 3171922 w 3171922"/>
                <a:gd name="connsiteY3" fmla="*/ 159746 h 352670"/>
                <a:gd name="connsiteX4" fmla="*/ 3171922 w 3171922"/>
                <a:gd name="connsiteY4" fmla="*/ 264638 h 352670"/>
                <a:gd name="connsiteX5" fmla="*/ 3171922 w 3171922"/>
                <a:gd name="connsiteY5" fmla="*/ 352670 h 352670"/>
                <a:gd name="connsiteX6" fmla="*/ 0 w 3171922"/>
                <a:gd name="connsiteY6" fmla="*/ 352670 h 352670"/>
                <a:gd name="connsiteX7" fmla="*/ 0 w 3171922"/>
                <a:gd name="connsiteY7" fmla="*/ 264638 h 352670"/>
                <a:gd name="connsiteX8" fmla="*/ 0 w 3171922"/>
                <a:gd name="connsiteY8" fmla="*/ 159746 h 352670"/>
                <a:gd name="connsiteX9" fmla="*/ 0 w 3171922"/>
                <a:gd name="connsiteY9" fmla="*/ 80360 h 352670"/>
                <a:gd name="connsiteX10" fmla="*/ 80360 w 3171922"/>
                <a:gd name="connsiteY10" fmla="*/ 0 h 35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1922" h="352670">
                  <a:moveTo>
                    <a:pt x="80360" y="0"/>
                  </a:moveTo>
                  <a:lnTo>
                    <a:pt x="3091562" y="0"/>
                  </a:lnTo>
                  <a:cubicBezTo>
                    <a:pt x="3135944" y="0"/>
                    <a:pt x="3171922" y="35978"/>
                    <a:pt x="3171922" y="80360"/>
                  </a:cubicBezTo>
                  <a:lnTo>
                    <a:pt x="3171922" y="159746"/>
                  </a:lnTo>
                  <a:lnTo>
                    <a:pt x="3171922" y="264638"/>
                  </a:lnTo>
                  <a:lnTo>
                    <a:pt x="3171922" y="352670"/>
                  </a:lnTo>
                  <a:lnTo>
                    <a:pt x="0" y="352670"/>
                  </a:lnTo>
                  <a:lnTo>
                    <a:pt x="0" y="264638"/>
                  </a:lnTo>
                  <a:lnTo>
                    <a:pt x="0" y="159746"/>
                  </a:lnTo>
                  <a:lnTo>
                    <a:pt x="0" y="80360"/>
                  </a:lnTo>
                  <a:cubicBezTo>
                    <a:pt x="0" y="35978"/>
                    <a:pt x="35978" y="0"/>
                    <a:pt x="80360" y="0"/>
                  </a:cubicBezTo>
                  <a:close/>
                </a:path>
              </a:pathLst>
            </a:custGeom>
            <a:solidFill>
              <a:srgbClr val="D6D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견적서 출력</a:t>
              </a: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40147" y="4481098"/>
            <a:ext cx="2022595" cy="177350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58" name="오른쪽 화살표 57"/>
          <p:cNvSpPr/>
          <p:nvPr/>
        </p:nvSpPr>
        <p:spPr>
          <a:xfrm>
            <a:off x="7849597" y="4157944"/>
            <a:ext cx="414609" cy="312026"/>
          </a:xfrm>
          <a:prstGeom prst="rightArrow">
            <a:avLst/>
          </a:prstGeom>
          <a:solidFill>
            <a:srgbClr val="33428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006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8749" y="1257722"/>
            <a:ext cx="9333191" cy="4705484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A8C0F09-FD9F-435A-A2CC-100B5FBF6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DD8CE21-54CB-4E6A-8E8A-D0662B3BE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영업관리 </a:t>
            </a:r>
            <a:r>
              <a:rPr lang="en-US" altLang="ko-KR" dirty="0"/>
              <a:t>&gt; </a:t>
            </a:r>
            <a:r>
              <a:rPr lang="ko-KR" altLang="en-US" dirty="0" err="1"/>
              <a:t>계약서입력</a:t>
            </a:r>
            <a:endParaRPr lang="ko-KR" altLang="en-US" dirty="0"/>
          </a:p>
        </p:txBody>
      </p:sp>
      <p:grpSp>
        <p:nvGrpSpPr>
          <p:cNvPr id="22" name="그룹 21"/>
          <p:cNvGrpSpPr/>
          <p:nvPr/>
        </p:nvGrpSpPr>
        <p:grpSpPr>
          <a:xfrm>
            <a:off x="5592612" y="2836964"/>
            <a:ext cx="263819" cy="272056"/>
            <a:chOff x="562617" y="1053668"/>
            <a:chExt cx="263819" cy="272056"/>
          </a:xfrm>
        </p:grpSpPr>
        <p:sp>
          <p:nvSpPr>
            <p:cNvPr id="23" name="타원 22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10125205" y="3610464"/>
            <a:ext cx="263819" cy="272056"/>
            <a:chOff x="562617" y="1053668"/>
            <a:chExt cx="263819" cy="272056"/>
          </a:xfrm>
        </p:grpSpPr>
        <p:sp>
          <p:nvSpPr>
            <p:cNvPr id="33" name="타원 32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100" b="1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9993295" y="1671407"/>
            <a:ext cx="263819" cy="272056"/>
            <a:chOff x="562617" y="1053668"/>
            <a:chExt cx="263819" cy="272056"/>
          </a:xfrm>
        </p:grpSpPr>
        <p:sp>
          <p:nvSpPr>
            <p:cNvPr id="36" name="타원 35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100" b="1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547286" y="1615898"/>
            <a:ext cx="3539430" cy="1883667"/>
            <a:chOff x="562616" y="1059225"/>
            <a:chExt cx="3539430" cy="1883667"/>
          </a:xfrm>
          <a:effectLst>
            <a:outerShdw blurRad="127000" dist="38100" dir="2700000" algn="tl" rotWithShape="0">
              <a:prstClr val="black">
                <a:alpha val="19000"/>
              </a:prstClr>
            </a:outerShdw>
          </a:effectLst>
        </p:grpSpPr>
        <p:grpSp>
          <p:nvGrpSpPr>
            <p:cNvPr id="46" name="그룹 45"/>
            <p:cNvGrpSpPr/>
            <p:nvPr/>
          </p:nvGrpSpPr>
          <p:grpSpPr>
            <a:xfrm>
              <a:off x="694525" y="1157231"/>
              <a:ext cx="3407521" cy="1785661"/>
              <a:chOff x="694525" y="1157231"/>
              <a:chExt cx="3407521" cy="1785661"/>
            </a:xfrm>
          </p:grpSpPr>
          <p:sp>
            <p:nvSpPr>
              <p:cNvPr id="59" name="텍스트 개체 틀 20"/>
              <p:cNvSpPr txBox="1">
                <a:spLocks/>
              </p:cNvSpPr>
              <p:nvPr/>
            </p:nvSpPr>
            <p:spPr>
              <a:xfrm>
                <a:off x="694525" y="1417131"/>
                <a:ext cx="3407521" cy="1525761"/>
              </a:xfrm>
              <a:prstGeom prst="roundRect">
                <a:avLst>
                  <a:gd name="adj" fmla="val 5387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/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/>
                  <a:t>자사의 거래 담당자에 대한 정보와 거래처에 대한 정보 및 발주일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납기일 등을 입력</a:t>
                </a:r>
                <a:r>
                  <a:rPr lang="en-US" altLang="ko-KR" sz="1400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sz="1400" dirty="0"/>
                  <a:t>문서번호생성 버튼을</a:t>
                </a:r>
                <a:r>
                  <a:rPr lang="en-US" altLang="ko-KR" sz="1400" dirty="0"/>
                  <a:t> </a:t>
                </a:r>
                <a:r>
                  <a:rPr lang="ko-KR" altLang="en-US" sz="1400" dirty="0"/>
                  <a:t>눌러 문서번호 자동생성</a:t>
                </a:r>
                <a:r>
                  <a:rPr lang="en-US" altLang="ko-KR" sz="1400" dirty="0"/>
                  <a:t>.</a:t>
                </a:r>
                <a:endParaRPr lang="ko-KR" altLang="en-US" sz="1400" dirty="0"/>
              </a:p>
            </p:txBody>
          </p:sp>
          <p:sp>
            <p:nvSpPr>
              <p:cNvPr id="60" name="자유형 59"/>
              <p:cNvSpPr/>
              <p:nvPr/>
            </p:nvSpPr>
            <p:spPr>
              <a:xfrm>
                <a:off x="694525" y="1157231"/>
                <a:ext cx="3407521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계약서 </a:t>
                </a:r>
                <a:r>
                  <a:rPr lang="ko-KR" altLang="en-US" sz="1600" spc="120" dirty="0" err="1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기초정보</a:t>
                </a:r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입력</a:t>
                </a: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48" name="타원 47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57" name="TextBox 56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61" name="그룹 60"/>
          <p:cNvGrpSpPr/>
          <p:nvPr/>
        </p:nvGrpSpPr>
        <p:grpSpPr>
          <a:xfrm>
            <a:off x="547286" y="3904308"/>
            <a:ext cx="3539430" cy="1953567"/>
            <a:chOff x="562616" y="1059225"/>
            <a:chExt cx="3539430" cy="1953567"/>
          </a:xfrm>
          <a:effectLst>
            <a:outerShdw blurRad="127000" dist="38100" dir="2700000" algn="tl" rotWithShape="0">
              <a:prstClr val="black">
                <a:alpha val="19000"/>
              </a:prstClr>
            </a:outerShdw>
          </a:effectLst>
        </p:grpSpPr>
        <p:grpSp>
          <p:nvGrpSpPr>
            <p:cNvPr id="62" name="그룹 61"/>
            <p:cNvGrpSpPr/>
            <p:nvPr/>
          </p:nvGrpSpPr>
          <p:grpSpPr>
            <a:xfrm>
              <a:off x="694525" y="1157231"/>
              <a:ext cx="3407521" cy="1855561"/>
              <a:chOff x="694525" y="1157231"/>
              <a:chExt cx="3407521" cy="1855561"/>
            </a:xfrm>
          </p:grpSpPr>
          <p:sp>
            <p:nvSpPr>
              <p:cNvPr id="66" name="텍스트 개체 틀 20"/>
              <p:cNvSpPr txBox="1">
                <a:spLocks/>
              </p:cNvSpPr>
              <p:nvPr/>
            </p:nvSpPr>
            <p:spPr>
              <a:xfrm>
                <a:off x="694525" y="1417131"/>
                <a:ext cx="3407521" cy="1595661"/>
              </a:xfrm>
              <a:prstGeom prst="roundRect">
                <a:avLst>
                  <a:gd name="adj" fmla="val 6398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/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/>
                  <a:t>품목명을 검색 후 선택 </a:t>
                </a:r>
                <a:r>
                  <a:rPr lang="en-US" altLang="ko-KR" sz="1400" dirty="0"/>
                  <a:t>→ </a:t>
                </a:r>
                <a:r>
                  <a:rPr lang="ko-KR" altLang="en-US" sz="1400" dirty="0"/>
                  <a:t>수량 입력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부가세 포함여부 선택 </a:t>
                </a:r>
                <a:r>
                  <a:rPr lang="en-US" altLang="ko-KR" sz="1400" dirty="0"/>
                  <a:t>→ </a:t>
                </a:r>
                <a:r>
                  <a:rPr lang="ko-KR" altLang="en-US" sz="1400" dirty="0"/>
                  <a:t>등록</a:t>
                </a:r>
                <a:endParaRPr lang="en-US" altLang="ko-KR" sz="1400" dirty="0"/>
              </a:p>
              <a:p>
                <a:pPr>
                  <a:lnSpc>
                    <a:spcPct val="120000"/>
                  </a:lnSpc>
                </a:pPr>
                <a:endParaRPr lang="ko-KR" altLang="en-US" sz="1400" dirty="0"/>
              </a:p>
            </p:txBody>
          </p:sp>
          <p:sp>
            <p:nvSpPr>
              <p:cNvPr id="67" name="자유형 66"/>
              <p:cNvSpPr/>
              <p:nvPr/>
            </p:nvSpPr>
            <p:spPr>
              <a:xfrm>
                <a:off x="694525" y="1157231"/>
                <a:ext cx="3407521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계약서 상세 품목 등록</a:t>
                </a: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64" name="타원 63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5" name="TextBox 64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2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930" y="3086567"/>
            <a:ext cx="1924050" cy="323850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68" name="그룹 67"/>
          <p:cNvGrpSpPr/>
          <p:nvPr/>
        </p:nvGrpSpPr>
        <p:grpSpPr>
          <a:xfrm>
            <a:off x="8147412" y="1973804"/>
            <a:ext cx="3435116" cy="918135"/>
            <a:chOff x="562616" y="1059225"/>
            <a:chExt cx="3435116" cy="918135"/>
          </a:xfrm>
          <a:effectLst>
            <a:outerShdw blurRad="127000" dist="38100" dir="2700000" algn="tl" rotWithShape="0">
              <a:prstClr val="black">
                <a:alpha val="19000"/>
              </a:prstClr>
            </a:outerShdw>
          </a:effectLst>
        </p:grpSpPr>
        <p:grpSp>
          <p:nvGrpSpPr>
            <p:cNvPr id="69" name="그룹 68"/>
            <p:cNvGrpSpPr/>
            <p:nvPr/>
          </p:nvGrpSpPr>
          <p:grpSpPr>
            <a:xfrm>
              <a:off x="694525" y="1157231"/>
              <a:ext cx="3303207" cy="820129"/>
              <a:chOff x="694525" y="1157231"/>
              <a:chExt cx="3303207" cy="820129"/>
            </a:xfrm>
          </p:grpSpPr>
          <p:sp>
            <p:nvSpPr>
              <p:cNvPr id="73" name="텍스트 개체 틀 20"/>
              <p:cNvSpPr txBox="1">
                <a:spLocks/>
              </p:cNvSpPr>
              <p:nvPr/>
            </p:nvSpPr>
            <p:spPr>
              <a:xfrm>
                <a:off x="694525" y="1417132"/>
                <a:ext cx="3303207" cy="560228"/>
              </a:xfrm>
              <a:prstGeom prst="roundRect">
                <a:avLst>
                  <a:gd name="adj" fmla="val 19623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/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dirty="0"/>
                  <a:t>계약서 목록 페이지로 이동합니다</a:t>
                </a:r>
                <a:r>
                  <a:rPr lang="en-US" altLang="ko-KR" sz="1400" dirty="0"/>
                  <a:t>.</a:t>
                </a:r>
                <a:endParaRPr lang="ko-KR" altLang="en-US" sz="1400" dirty="0"/>
              </a:p>
            </p:txBody>
          </p:sp>
          <p:sp>
            <p:nvSpPr>
              <p:cNvPr id="74" name="자유형 73"/>
              <p:cNvSpPr/>
              <p:nvPr/>
            </p:nvSpPr>
            <p:spPr>
              <a:xfrm>
                <a:off x="694525" y="1157231"/>
                <a:ext cx="3303207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계약서 목록 페이지로 이동</a:t>
                </a:r>
              </a:p>
            </p:txBody>
          </p:sp>
        </p:grpSp>
        <p:grpSp>
          <p:nvGrpSpPr>
            <p:cNvPr id="70" name="그룹 69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71" name="타원 70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72" name="TextBox 71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3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sp>
        <p:nvSpPr>
          <p:cNvPr id="49" name="모서리가 둥근 직사각형 48"/>
          <p:cNvSpPr/>
          <p:nvPr/>
        </p:nvSpPr>
        <p:spPr>
          <a:xfrm>
            <a:off x="1055440" y="5003199"/>
            <a:ext cx="2655030" cy="730365"/>
          </a:xfrm>
          <a:prstGeom prst="roundRect">
            <a:avLst>
              <a:gd name="adj" fmla="val 7802"/>
            </a:avLst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4560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1040" y="1250180"/>
            <a:ext cx="9320823" cy="4718903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157839" y="4157039"/>
            <a:ext cx="2743200" cy="365125"/>
          </a:xfrm>
        </p:spPr>
        <p:txBody>
          <a:bodyPr/>
          <a:lstStyle/>
          <a:p>
            <a:fld id="{BB91589A-D9C4-4988-8BA8-A3A13191CFF1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영업관리  </a:t>
            </a:r>
            <a:r>
              <a:rPr lang="en-US" altLang="ko-KR" dirty="0"/>
              <a:t>&gt; </a:t>
            </a:r>
            <a:r>
              <a:rPr lang="ko-KR" altLang="en-US" dirty="0" err="1"/>
              <a:t>거래처목록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499158" y="831828"/>
            <a:ext cx="34992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/>
          <p:cNvGrpSpPr/>
          <p:nvPr/>
        </p:nvGrpSpPr>
        <p:grpSpPr>
          <a:xfrm>
            <a:off x="504531" y="2740901"/>
            <a:ext cx="3539348" cy="1456288"/>
            <a:chOff x="562616" y="1059225"/>
            <a:chExt cx="3539348" cy="1456288"/>
          </a:xfrm>
        </p:grpSpPr>
        <p:grpSp>
          <p:nvGrpSpPr>
            <p:cNvPr id="51" name="그룹 50"/>
            <p:cNvGrpSpPr/>
            <p:nvPr/>
          </p:nvGrpSpPr>
          <p:grpSpPr>
            <a:xfrm>
              <a:off x="694525" y="1157231"/>
              <a:ext cx="3407439" cy="1358282"/>
              <a:chOff x="694525" y="1157231"/>
              <a:chExt cx="3407439" cy="1358282"/>
            </a:xfrm>
          </p:grpSpPr>
          <p:sp>
            <p:nvSpPr>
              <p:cNvPr id="65" name="텍스트 개체 틀 20"/>
              <p:cNvSpPr txBox="1">
                <a:spLocks/>
              </p:cNvSpPr>
              <p:nvPr/>
            </p:nvSpPr>
            <p:spPr>
              <a:xfrm>
                <a:off x="694525" y="1349952"/>
                <a:ext cx="3407439" cy="1165561"/>
              </a:xfrm>
              <a:prstGeom prst="roundRect">
                <a:avLst>
                  <a:gd name="adj" fmla="val 9069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ko-KR" sz="1400" dirty="0"/>
                  <a:t> </a:t>
                </a:r>
                <a:r>
                  <a:rPr lang="ko-KR" altLang="en-US" sz="1400" dirty="0"/>
                  <a:t>영업관리 </a:t>
                </a:r>
                <a:r>
                  <a:rPr lang="en-US" altLang="ko-KR" sz="1400" dirty="0"/>
                  <a:t>&gt; 4. </a:t>
                </a:r>
                <a:r>
                  <a:rPr lang="ko-KR" altLang="en-US" sz="1400" dirty="0"/>
                  <a:t>거래처입력에서 등록된 거래처 내역을 확인</a:t>
                </a:r>
                <a:r>
                  <a:rPr lang="en-US" altLang="ko-KR" sz="1400" dirty="0"/>
                  <a:t>. 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sz="1400" dirty="0" err="1"/>
                  <a:t>거래처명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대표자명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전화번호로 검색</a:t>
                </a:r>
                <a:r>
                  <a:rPr lang="en-US" altLang="ko-KR" sz="1400" dirty="0"/>
                  <a:t>.</a:t>
                </a:r>
              </a:p>
            </p:txBody>
          </p:sp>
          <p:sp>
            <p:nvSpPr>
              <p:cNvPr id="66" name="자유형 65"/>
              <p:cNvSpPr/>
              <p:nvPr/>
            </p:nvSpPr>
            <p:spPr>
              <a:xfrm>
                <a:off x="694525" y="1157231"/>
                <a:ext cx="3407439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>
                <a:noAutofit/>
              </a:bodyPr>
              <a:lstStyle/>
              <a:p>
                <a:r>
                  <a:rPr lang="ko-KR" altLang="en-US" sz="1600" spc="120" dirty="0" err="1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거래처목록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63" name="타원 62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4" name="TextBox 63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</a:endParaRPr>
              </a:p>
            </p:txBody>
          </p:sp>
        </p:grpSp>
      </p:grpSp>
      <p:grpSp>
        <p:nvGrpSpPr>
          <p:cNvPr id="53" name="그룹 52"/>
          <p:cNvGrpSpPr/>
          <p:nvPr/>
        </p:nvGrpSpPr>
        <p:grpSpPr>
          <a:xfrm>
            <a:off x="1559404" y="2337304"/>
            <a:ext cx="263819" cy="272056"/>
            <a:chOff x="562617" y="1053668"/>
            <a:chExt cx="263819" cy="272056"/>
          </a:xfrm>
        </p:grpSpPr>
        <p:sp>
          <p:nvSpPr>
            <p:cNvPr id="54" name="타원 53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sp>
        <p:nvSpPr>
          <p:cNvPr id="72" name="슬라이드 번호 개체 틀 2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rgbClr val="D6DCE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91589A-D9C4-4988-8BA8-A3A13191CFF1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9954803" y="2477493"/>
            <a:ext cx="263819" cy="272056"/>
            <a:chOff x="562617" y="1053668"/>
            <a:chExt cx="263819" cy="272056"/>
          </a:xfrm>
        </p:grpSpPr>
        <p:sp>
          <p:nvSpPr>
            <p:cNvPr id="18" name="타원 17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100" b="1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11811" y="4232277"/>
            <a:ext cx="4455905" cy="2323971"/>
            <a:chOff x="562616" y="1059225"/>
            <a:chExt cx="4455905" cy="2323971"/>
          </a:xfrm>
        </p:grpSpPr>
        <p:grpSp>
          <p:nvGrpSpPr>
            <p:cNvPr id="21" name="그룹 20"/>
            <p:cNvGrpSpPr/>
            <p:nvPr/>
          </p:nvGrpSpPr>
          <p:grpSpPr>
            <a:xfrm>
              <a:off x="694525" y="1149611"/>
              <a:ext cx="4323996" cy="2233585"/>
              <a:chOff x="694525" y="1149611"/>
              <a:chExt cx="4323996" cy="2233585"/>
            </a:xfrm>
          </p:grpSpPr>
          <p:sp>
            <p:nvSpPr>
              <p:cNvPr id="25" name="텍스트 개체 틀 20"/>
              <p:cNvSpPr txBox="1">
                <a:spLocks/>
              </p:cNvSpPr>
              <p:nvPr/>
            </p:nvSpPr>
            <p:spPr>
              <a:xfrm>
                <a:off x="694525" y="1355255"/>
                <a:ext cx="4323996" cy="2027941"/>
              </a:xfrm>
              <a:prstGeom prst="roundRect">
                <a:avLst>
                  <a:gd name="adj" fmla="val 7207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/>
                  <a:t>생성된 거래처 코드로 거래처 정보를 수정                       </a:t>
                </a:r>
                <a:r>
                  <a:rPr lang="en-US" altLang="ko-KR" sz="1400" dirty="0"/>
                  <a:t>(</a:t>
                </a:r>
                <a:r>
                  <a:rPr lang="ko-KR" altLang="en-US" sz="1400" dirty="0"/>
                  <a:t>거래처코드는 수정불가</a:t>
                </a:r>
                <a:r>
                  <a:rPr lang="en-US" altLang="ko-KR" sz="1400" dirty="0"/>
                  <a:t>)</a:t>
                </a:r>
                <a:r>
                  <a:rPr lang="ko-KR" altLang="en-US" sz="1400" dirty="0"/>
                  <a:t> </a:t>
                </a:r>
                <a:endParaRPr lang="en-US" altLang="ko-KR" sz="1400" dirty="0"/>
              </a:p>
            </p:txBody>
          </p:sp>
          <p:sp>
            <p:nvSpPr>
              <p:cNvPr id="26" name="자유형 25"/>
              <p:cNvSpPr/>
              <p:nvPr/>
            </p:nvSpPr>
            <p:spPr>
              <a:xfrm>
                <a:off x="694525" y="1149611"/>
                <a:ext cx="4323995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>
                <a:noAutofit/>
              </a:bodyPr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관리</a:t>
                </a:r>
                <a:r>
                  <a:rPr lang="en-US" altLang="ko-KR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</a:t>
                </a:r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수정</a:t>
                </a:r>
                <a:r>
                  <a:rPr lang="en-US" altLang="ko-KR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)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23" name="타원 22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4" name="TextBox 23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2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</a:endParaRPr>
              </a:p>
            </p:txBody>
          </p:sp>
        </p:grp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5629" y="5264699"/>
            <a:ext cx="4072815" cy="11411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30" name="그룹 29"/>
          <p:cNvGrpSpPr/>
          <p:nvPr/>
        </p:nvGrpSpPr>
        <p:grpSpPr>
          <a:xfrm>
            <a:off x="8062488" y="4252833"/>
            <a:ext cx="3415814" cy="1724953"/>
            <a:chOff x="562616" y="1059225"/>
            <a:chExt cx="3415814" cy="1724953"/>
          </a:xfrm>
        </p:grpSpPr>
        <p:grpSp>
          <p:nvGrpSpPr>
            <p:cNvPr id="31" name="그룹 30"/>
            <p:cNvGrpSpPr/>
            <p:nvPr/>
          </p:nvGrpSpPr>
          <p:grpSpPr>
            <a:xfrm>
              <a:off x="694526" y="1157231"/>
              <a:ext cx="3283904" cy="1626947"/>
              <a:chOff x="694526" y="1157231"/>
              <a:chExt cx="3283904" cy="1626947"/>
            </a:xfrm>
          </p:grpSpPr>
          <p:sp>
            <p:nvSpPr>
              <p:cNvPr id="35" name="텍스트 개체 틀 20"/>
              <p:cNvSpPr txBox="1">
                <a:spLocks/>
              </p:cNvSpPr>
              <p:nvPr/>
            </p:nvSpPr>
            <p:spPr>
              <a:xfrm>
                <a:off x="694526" y="1418487"/>
                <a:ext cx="3283904" cy="1365691"/>
              </a:xfrm>
              <a:prstGeom prst="roundRect">
                <a:avLst>
                  <a:gd name="adj" fmla="val 8378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dirty="0"/>
                  <a:t> </a:t>
                </a:r>
                <a:r>
                  <a:rPr lang="ko-KR" altLang="en-US" sz="1400" dirty="0"/>
                  <a:t>등록된 거래처 정보를 삭제</a:t>
                </a:r>
                <a:endParaRPr lang="en-US" altLang="ko-KR" sz="1400" dirty="0"/>
              </a:p>
            </p:txBody>
          </p:sp>
          <p:sp>
            <p:nvSpPr>
              <p:cNvPr id="36" name="자유형 35"/>
              <p:cNvSpPr/>
              <p:nvPr/>
            </p:nvSpPr>
            <p:spPr>
              <a:xfrm>
                <a:off x="694526" y="1157231"/>
                <a:ext cx="3283904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>
                <a:noAutofit/>
              </a:bodyPr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관리</a:t>
                </a:r>
                <a:r>
                  <a:rPr lang="en-US" altLang="ko-KR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</a:t>
                </a:r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삭제</a:t>
                </a:r>
                <a:r>
                  <a:rPr lang="en-US" altLang="ko-KR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)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33" name="타원 32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4" name="TextBox 33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3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</a:endParaRPr>
              </a:p>
            </p:txBody>
          </p:sp>
        </p:grp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364" y="5027801"/>
            <a:ext cx="3020087" cy="8354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41" name="그룹 40"/>
          <p:cNvGrpSpPr/>
          <p:nvPr/>
        </p:nvGrpSpPr>
        <p:grpSpPr>
          <a:xfrm>
            <a:off x="10504944" y="2464339"/>
            <a:ext cx="263819" cy="272056"/>
            <a:chOff x="562617" y="1053668"/>
            <a:chExt cx="263819" cy="272056"/>
          </a:xfrm>
        </p:grpSpPr>
        <p:sp>
          <p:nvSpPr>
            <p:cNvPr id="42" name="타원 41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100" b="1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41355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1374" y="1248098"/>
            <a:ext cx="9309718" cy="4717696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157839" y="4157039"/>
            <a:ext cx="2743200" cy="365125"/>
          </a:xfrm>
        </p:spPr>
        <p:txBody>
          <a:bodyPr/>
          <a:lstStyle/>
          <a:p>
            <a:fld id="{BB91589A-D9C4-4988-8BA8-A3A13191CFF1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영업관리  </a:t>
            </a:r>
            <a:r>
              <a:rPr lang="en-US" altLang="ko-KR" dirty="0"/>
              <a:t>&gt; </a:t>
            </a:r>
            <a:r>
              <a:rPr lang="ko-KR" altLang="en-US" dirty="0" err="1"/>
              <a:t>거래처입력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499158" y="831828"/>
            <a:ext cx="34992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/>
          <p:cNvGrpSpPr/>
          <p:nvPr/>
        </p:nvGrpSpPr>
        <p:grpSpPr>
          <a:xfrm>
            <a:off x="998686" y="3852262"/>
            <a:ext cx="3415814" cy="1859290"/>
            <a:chOff x="562616" y="1059225"/>
            <a:chExt cx="3415814" cy="1859290"/>
          </a:xfrm>
        </p:grpSpPr>
        <p:grpSp>
          <p:nvGrpSpPr>
            <p:cNvPr id="51" name="그룹 50"/>
            <p:cNvGrpSpPr/>
            <p:nvPr/>
          </p:nvGrpSpPr>
          <p:grpSpPr>
            <a:xfrm>
              <a:off x="694526" y="1157231"/>
              <a:ext cx="3283904" cy="1761284"/>
              <a:chOff x="694526" y="1157231"/>
              <a:chExt cx="3283904" cy="1761284"/>
            </a:xfrm>
          </p:grpSpPr>
          <p:sp>
            <p:nvSpPr>
              <p:cNvPr id="65" name="텍스트 개체 틀 20"/>
              <p:cNvSpPr txBox="1">
                <a:spLocks/>
              </p:cNvSpPr>
              <p:nvPr/>
            </p:nvSpPr>
            <p:spPr>
              <a:xfrm>
                <a:off x="694526" y="1364003"/>
                <a:ext cx="3283904" cy="1554512"/>
              </a:xfrm>
              <a:prstGeom prst="roundRect">
                <a:avLst>
                  <a:gd name="adj" fmla="val 7586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/>
                  <a:t> 거래처 정보 입력 후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거래처 코드 생성과 </a:t>
                </a:r>
                <a:r>
                  <a:rPr lang="en-US" altLang="ko-KR" sz="1400" dirty="0"/>
                  <a:t/>
                </a:r>
                <a:br>
                  <a:rPr lang="en-US" altLang="ko-KR" sz="1400" dirty="0"/>
                </a:br>
                <a:r>
                  <a:rPr lang="ko-KR" altLang="en-US" sz="1400" dirty="0"/>
                  <a:t>등록 진행</a:t>
                </a:r>
                <a:endParaRPr lang="en-US" altLang="ko-KR" sz="1400" dirty="0"/>
              </a:p>
            </p:txBody>
          </p:sp>
          <p:sp>
            <p:nvSpPr>
              <p:cNvPr id="66" name="자유형 65"/>
              <p:cNvSpPr/>
              <p:nvPr/>
            </p:nvSpPr>
            <p:spPr>
              <a:xfrm>
                <a:off x="694526" y="1157231"/>
                <a:ext cx="3283904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>
                <a:noAutofit/>
              </a:bodyPr>
              <a:lstStyle/>
              <a:p>
                <a:r>
                  <a:rPr lang="ko-KR" altLang="en-US" sz="1600" spc="120" dirty="0" err="1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거래처등록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63" name="타원 62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4" name="TextBox 63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</a:endParaRPr>
              </a:p>
            </p:txBody>
          </p:sp>
        </p:grpSp>
      </p:grpSp>
      <p:grpSp>
        <p:nvGrpSpPr>
          <p:cNvPr id="53" name="그룹 52"/>
          <p:cNvGrpSpPr/>
          <p:nvPr/>
        </p:nvGrpSpPr>
        <p:grpSpPr>
          <a:xfrm>
            <a:off x="5399884" y="3334890"/>
            <a:ext cx="263819" cy="272056"/>
            <a:chOff x="562617" y="1053668"/>
            <a:chExt cx="263819" cy="272056"/>
          </a:xfrm>
        </p:grpSpPr>
        <p:sp>
          <p:nvSpPr>
            <p:cNvPr id="54" name="타원 53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2248790" y="1675403"/>
            <a:ext cx="263819" cy="272056"/>
            <a:chOff x="562617" y="1053668"/>
            <a:chExt cx="263819" cy="272056"/>
          </a:xfrm>
        </p:grpSpPr>
        <p:sp>
          <p:nvSpPr>
            <p:cNvPr id="94" name="타원 93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100" b="1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sp>
        <p:nvSpPr>
          <p:cNvPr id="72" name="슬라이드 번호 개체 틀 2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rgbClr val="D6DCE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91589A-D9C4-4988-8BA8-A3A13191CFF1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4830100" y="3734461"/>
            <a:ext cx="6425389" cy="2043698"/>
            <a:chOff x="562616" y="1059225"/>
            <a:chExt cx="6425389" cy="2043698"/>
          </a:xfrm>
        </p:grpSpPr>
        <p:grpSp>
          <p:nvGrpSpPr>
            <p:cNvPr id="24" name="그룹 23"/>
            <p:cNvGrpSpPr/>
            <p:nvPr/>
          </p:nvGrpSpPr>
          <p:grpSpPr>
            <a:xfrm>
              <a:off x="694525" y="1157231"/>
              <a:ext cx="6293480" cy="1945692"/>
              <a:chOff x="694525" y="1157231"/>
              <a:chExt cx="6293480" cy="1945692"/>
            </a:xfrm>
          </p:grpSpPr>
          <p:sp>
            <p:nvSpPr>
              <p:cNvPr id="28" name="텍스트 개체 틀 20"/>
              <p:cNvSpPr txBox="1">
                <a:spLocks/>
              </p:cNvSpPr>
              <p:nvPr/>
            </p:nvSpPr>
            <p:spPr>
              <a:xfrm>
                <a:off x="694525" y="1381307"/>
                <a:ext cx="6293480" cy="1721616"/>
              </a:xfrm>
              <a:prstGeom prst="roundRect">
                <a:avLst>
                  <a:gd name="adj" fmla="val 6215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ko-KR" sz="1400" dirty="0"/>
                  <a:t> </a:t>
                </a:r>
                <a:r>
                  <a:rPr lang="ko-KR" altLang="en-US" sz="1400" dirty="0"/>
                  <a:t>거래처 정보 </a:t>
                </a:r>
                <a:r>
                  <a:rPr lang="ko-KR" altLang="en-US" sz="1400" dirty="0" err="1"/>
                  <a:t>등록시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자동생성 </a:t>
                </a:r>
                <a:r>
                  <a:rPr lang="en-US" altLang="ko-KR" sz="1400" dirty="0"/>
                  <a:t>-&gt; YY + MM + client ID                                          ( </a:t>
                </a:r>
                <a:r>
                  <a:rPr lang="ko-KR" altLang="en-US" sz="1400" dirty="0"/>
                  <a:t>영업관리 </a:t>
                </a:r>
                <a:r>
                  <a:rPr lang="en-US" altLang="ko-KR" sz="1400" dirty="0"/>
                  <a:t>&gt; 3. </a:t>
                </a:r>
                <a:r>
                  <a:rPr lang="ko-KR" altLang="en-US" sz="1400" dirty="0"/>
                  <a:t>거래처 목록의 수정 화면에서 거래처코드를 확인 가능</a:t>
                </a:r>
                <a:r>
                  <a:rPr lang="en-US" altLang="ko-KR" sz="1400" dirty="0"/>
                  <a:t>)</a:t>
                </a:r>
              </a:p>
            </p:txBody>
          </p:sp>
          <p:sp>
            <p:nvSpPr>
              <p:cNvPr id="29" name="자유형 28"/>
              <p:cNvSpPr/>
              <p:nvPr/>
            </p:nvSpPr>
            <p:spPr>
              <a:xfrm>
                <a:off x="694525" y="1157231"/>
                <a:ext cx="6293479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>
                <a:noAutofit/>
              </a:bodyPr>
              <a:lstStyle/>
              <a:p>
                <a:r>
                  <a:rPr lang="ko-KR" altLang="en-US" sz="1600" spc="120" dirty="0" err="1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거래처코드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26" name="타원 25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7" name="TextBox 26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2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</a:endParaRPr>
              </a:p>
            </p:txBody>
          </p: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767" y="4823096"/>
            <a:ext cx="2707562" cy="7507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0082" y="4808735"/>
            <a:ext cx="2411990" cy="8278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9415" y="4808735"/>
            <a:ext cx="2445648" cy="8463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30" name="오른쪽 화살표 29"/>
          <p:cNvSpPr/>
          <p:nvPr/>
        </p:nvSpPr>
        <p:spPr>
          <a:xfrm>
            <a:off x="7925268" y="5066671"/>
            <a:ext cx="414609" cy="312026"/>
          </a:xfrm>
          <a:prstGeom prst="rightArrow">
            <a:avLst/>
          </a:prstGeom>
          <a:solidFill>
            <a:srgbClr val="33428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6622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1431926" y="1254101"/>
            <a:ext cx="9331324" cy="4704543"/>
            <a:chOff x="1431926" y="1254101"/>
            <a:chExt cx="9331324" cy="470454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31926" y="1254101"/>
              <a:ext cx="9331324" cy="4704543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18927" y="3021324"/>
              <a:ext cx="228329" cy="156448"/>
            </a:xfrm>
            <a:prstGeom prst="rect">
              <a:avLst/>
            </a:prstGeom>
          </p:spPr>
        </p:pic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생산</a:t>
            </a:r>
            <a:r>
              <a:rPr lang="en-US" altLang="ko-KR" dirty="0"/>
              <a:t>/</a:t>
            </a:r>
            <a:r>
              <a:rPr lang="ko-KR" altLang="en-US" dirty="0" err="1"/>
              <a:t>제조관리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출고상품목록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1492482" y="1987046"/>
            <a:ext cx="263819" cy="263818"/>
            <a:chOff x="562617" y="1053668"/>
            <a:chExt cx="263819" cy="263818"/>
          </a:xfrm>
        </p:grpSpPr>
        <p:sp>
          <p:nvSpPr>
            <p:cNvPr id="13" name="타원 12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562617" y="1055323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744557" y="3208046"/>
            <a:ext cx="3435116" cy="1402053"/>
            <a:chOff x="562616" y="1059225"/>
            <a:chExt cx="3435116" cy="1402053"/>
          </a:xfrm>
          <a:effectLst>
            <a:outerShdw blurRad="127000" dist="38100" dir="2700000" algn="tl" rotWithShape="0">
              <a:prstClr val="black">
                <a:alpha val="19000"/>
              </a:prstClr>
            </a:outerShdw>
          </a:effectLst>
        </p:grpSpPr>
        <p:grpSp>
          <p:nvGrpSpPr>
            <p:cNvPr id="6" name="그룹 5"/>
            <p:cNvGrpSpPr/>
            <p:nvPr/>
          </p:nvGrpSpPr>
          <p:grpSpPr>
            <a:xfrm>
              <a:off x="694525" y="1157231"/>
              <a:ext cx="3303207" cy="1304047"/>
              <a:chOff x="694525" y="1157231"/>
              <a:chExt cx="3303207" cy="1304047"/>
            </a:xfrm>
          </p:grpSpPr>
          <p:sp>
            <p:nvSpPr>
              <p:cNvPr id="10" name="텍스트 개체 틀 20"/>
              <p:cNvSpPr txBox="1">
                <a:spLocks/>
              </p:cNvSpPr>
              <p:nvPr/>
            </p:nvSpPr>
            <p:spPr>
              <a:xfrm>
                <a:off x="694525" y="1417131"/>
                <a:ext cx="3303207" cy="1044147"/>
              </a:xfrm>
              <a:prstGeom prst="roundRect">
                <a:avLst>
                  <a:gd name="adj" fmla="val 8983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/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/>
                  <a:t>계약서에 등록 된 상품 중 품질관리를 모두 거쳐 출고가 완료된 상품들의 목록을</a:t>
                </a:r>
                <a:r>
                  <a:rPr lang="en-US" altLang="ko-KR" sz="1400" dirty="0"/>
                  <a:t/>
                </a:r>
                <a:br>
                  <a:rPr lang="en-US" altLang="ko-KR" sz="1400" dirty="0"/>
                </a:br>
                <a:r>
                  <a:rPr lang="ko-KR" altLang="en-US" sz="1400" dirty="0"/>
                  <a:t>품명</a:t>
                </a:r>
                <a:r>
                  <a:rPr lang="en-US" altLang="ko-KR" sz="1400" dirty="0"/>
                  <a:t>/</a:t>
                </a:r>
                <a:r>
                  <a:rPr lang="ko-KR" altLang="en-US" sz="1400" dirty="0" err="1"/>
                  <a:t>상품코드</a:t>
                </a:r>
                <a:r>
                  <a:rPr lang="en-US" altLang="ko-KR" sz="1400" dirty="0"/>
                  <a:t>/</a:t>
                </a:r>
                <a:r>
                  <a:rPr lang="ko-KR" altLang="en-US" sz="1400" dirty="0"/>
                  <a:t>제조사 등으로 검색하여 출력</a:t>
                </a:r>
                <a:endParaRPr lang="en-US" altLang="ko-KR" sz="1400" dirty="0"/>
              </a:p>
            </p:txBody>
          </p:sp>
          <p:sp>
            <p:nvSpPr>
              <p:cNvPr id="11" name="자유형 10"/>
              <p:cNvSpPr/>
              <p:nvPr/>
            </p:nvSpPr>
            <p:spPr>
              <a:xfrm>
                <a:off x="694525" y="1157231"/>
                <a:ext cx="3303207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검색</a:t>
                </a:r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8" name="타원 7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9" name="TextBox 8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099090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생산</a:t>
            </a:r>
            <a:r>
              <a:rPr lang="en-US" altLang="ko-KR" dirty="0"/>
              <a:t>/</a:t>
            </a:r>
            <a:r>
              <a:rPr lang="ko-KR" altLang="en-US" dirty="0" err="1"/>
              <a:t>제조관리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제품별 </a:t>
            </a:r>
            <a:r>
              <a:rPr lang="ko-KR" altLang="en-US" dirty="0" err="1"/>
              <a:t>소요자재</a:t>
            </a:r>
            <a:r>
              <a:rPr lang="ko-KR" altLang="en-US" dirty="0"/>
              <a:t> 및 공정관리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8751" y="1256308"/>
            <a:ext cx="9334500" cy="4715867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9636357" y="2348996"/>
            <a:ext cx="263819" cy="263818"/>
            <a:chOff x="562617" y="1053668"/>
            <a:chExt cx="263819" cy="263818"/>
          </a:xfrm>
        </p:grpSpPr>
        <p:sp>
          <p:nvSpPr>
            <p:cNvPr id="7" name="타원 6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562617" y="1055323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09673" y="2275088"/>
            <a:ext cx="3435116" cy="1125829"/>
            <a:chOff x="562616" y="1059225"/>
            <a:chExt cx="3435116" cy="1125829"/>
          </a:xfrm>
          <a:effectLst>
            <a:outerShdw blurRad="127000" dist="38100" dir="2700000" algn="tl" rotWithShape="0">
              <a:prstClr val="black">
                <a:alpha val="19000"/>
              </a:prstClr>
            </a:outerShdw>
          </a:effectLst>
        </p:grpSpPr>
        <p:grpSp>
          <p:nvGrpSpPr>
            <p:cNvPr id="10" name="그룹 9"/>
            <p:cNvGrpSpPr/>
            <p:nvPr/>
          </p:nvGrpSpPr>
          <p:grpSpPr>
            <a:xfrm>
              <a:off x="694525" y="1157231"/>
              <a:ext cx="3303207" cy="1027823"/>
              <a:chOff x="694525" y="1157231"/>
              <a:chExt cx="3303207" cy="1027823"/>
            </a:xfrm>
          </p:grpSpPr>
          <p:sp>
            <p:nvSpPr>
              <p:cNvPr id="14" name="텍스트 개체 틀 20"/>
              <p:cNvSpPr txBox="1">
                <a:spLocks/>
              </p:cNvSpPr>
              <p:nvPr/>
            </p:nvSpPr>
            <p:spPr>
              <a:xfrm>
                <a:off x="694525" y="1417131"/>
                <a:ext cx="3303207" cy="767923"/>
              </a:xfrm>
              <a:prstGeom prst="roundRect">
                <a:avLst>
                  <a:gd name="adj" fmla="val 8983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/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/>
                  <a:t>자재 및 공정을 입력할 제품을 등록 제품들 중에 선택</a:t>
                </a:r>
                <a:endParaRPr lang="en-US" altLang="ko-KR" sz="1400" dirty="0"/>
              </a:p>
            </p:txBody>
          </p:sp>
          <p:sp>
            <p:nvSpPr>
              <p:cNvPr id="15" name="자유형 14"/>
              <p:cNvSpPr/>
              <p:nvPr/>
            </p:nvSpPr>
            <p:spPr>
              <a:xfrm>
                <a:off x="694525" y="1157231"/>
                <a:ext cx="3303207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등록제품선택</a:t>
                </a:r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12" name="타원 11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3" name="TextBox 12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16" name="그룹 15"/>
          <p:cNvGrpSpPr/>
          <p:nvPr/>
        </p:nvGrpSpPr>
        <p:grpSpPr>
          <a:xfrm>
            <a:off x="9982200" y="3614241"/>
            <a:ext cx="263819" cy="263818"/>
            <a:chOff x="562617" y="1053668"/>
            <a:chExt cx="263819" cy="263818"/>
          </a:xfrm>
        </p:grpSpPr>
        <p:sp>
          <p:nvSpPr>
            <p:cNvPr id="17" name="타원 16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562617" y="1055323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509673" y="3432345"/>
            <a:ext cx="3957168" cy="1402053"/>
            <a:chOff x="562616" y="1059225"/>
            <a:chExt cx="3957168" cy="1402053"/>
          </a:xfrm>
          <a:effectLst>
            <a:outerShdw blurRad="127000" dist="38100" dir="2700000" algn="tl" rotWithShape="0">
              <a:prstClr val="black">
                <a:alpha val="19000"/>
              </a:prstClr>
            </a:outerShdw>
          </a:effectLst>
        </p:grpSpPr>
        <p:grpSp>
          <p:nvGrpSpPr>
            <p:cNvPr id="20" name="그룹 19"/>
            <p:cNvGrpSpPr/>
            <p:nvPr/>
          </p:nvGrpSpPr>
          <p:grpSpPr>
            <a:xfrm>
              <a:off x="694525" y="1157231"/>
              <a:ext cx="3825259" cy="1304047"/>
              <a:chOff x="694525" y="1157231"/>
              <a:chExt cx="3825259" cy="1304047"/>
            </a:xfrm>
          </p:grpSpPr>
          <p:sp>
            <p:nvSpPr>
              <p:cNvPr id="24" name="텍스트 개체 틀 20"/>
              <p:cNvSpPr txBox="1">
                <a:spLocks/>
              </p:cNvSpPr>
              <p:nvPr/>
            </p:nvSpPr>
            <p:spPr>
              <a:xfrm>
                <a:off x="694525" y="1417131"/>
                <a:ext cx="3825259" cy="1044147"/>
              </a:xfrm>
              <a:prstGeom prst="roundRect">
                <a:avLst>
                  <a:gd name="adj" fmla="val 8983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/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/>
                  <a:t>해당 제품에 소요되는 자재를 </a:t>
                </a:r>
                <a:r>
                  <a:rPr lang="ko-KR" altLang="en-US" sz="1400" dirty="0" err="1"/>
                  <a:t>원자재명</a:t>
                </a:r>
                <a:r>
                  <a:rPr lang="ko-KR" altLang="en-US" sz="1400" dirty="0"/>
                  <a:t> </a:t>
                </a:r>
                <a:r>
                  <a:rPr lang="ko-KR" altLang="en-US" sz="1400" dirty="0" err="1"/>
                  <a:t>옵션중에서</a:t>
                </a:r>
                <a:r>
                  <a:rPr lang="ko-KR" altLang="en-US" sz="1400" dirty="0"/>
                  <a:t> 선택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수량을 입력 후 자재추가버튼을 클릭하여 등록</a:t>
                </a:r>
                <a:r>
                  <a:rPr lang="en-US" altLang="ko-KR" sz="1400" dirty="0"/>
                  <a:t>.</a:t>
                </a:r>
                <a:br>
                  <a:rPr lang="en-US" altLang="ko-KR" sz="1400" dirty="0"/>
                </a:br>
                <a:r>
                  <a:rPr lang="ko-KR" altLang="en-US" sz="1400" dirty="0"/>
                  <a:t>버튼을 누를 때마다 추가되며</a:t>
                </a:r>
                <a:r>
                  <a:rPr lang="en-US" altLang="ko-KR" sz="1400" dirty="0"/>
                  <a:t>, </a:t>
                </a:r>
                <a:r>
                  <a:rPr lang="ko-KR" altLang="en-US" sz="1400" dirty="0" err="1"/>
                  <a:t>관리란에서</a:t>
                </a:r>
                <a:r>
                  <a:rPr lang="ko-KR" altLang="en-US" sz="1400" dirty="0"/>
                  <a:t> 삭제 가능</a:t>
                </a:r>
                <a:r>
                  <a:rPr lang="en-US" altLang="ko-KR" sz="1400" dirty="0"/>
                  <a:t>.</a:t>
                </a:r>
              </a:p>
            </p:txBody>
          </p:sp>
          <p:sp>
            <p:nvSpPr>
              <p:cNvPr id="25" name="자유형 24"/>
              <p:cNvSpPr/>
              <p:nvPr/>
            </p:nvSpPr>
            <p:spPr>
              <a:xfrm>
                <a:off x="694525" y="1157231"/>
                <a:ext cx="3825259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소요자재입력</a:t>
                </a: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22" name="타원 21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3" name="TextBox 22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1050" b="1" i="0" u="none" strike="noStrike" kern="1200" cap="none" spc="0" normalizeH="0" baseline="0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 ExtraBold"/>
                    <a:cs typeface="+mn-cs"/>
                  </a:rPr>
                  <a:t>2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26" name="그룹 25"/>
          <p:cNvGrpSpPr/>
          <p:nvPr/>
        </p:nvGrpSpPr>
        <p:grpSpPr>
          <a:xfrm>
            <a:off x="9982200" y="4871541"/>
            <a:ext cx="263819" cy="263818"/>
            <a:chOff x="562617" y="1053668"/>
            <a:chExt cx="263819" cy="263818"/>
          </a:xfrm>
        </p:grpSpPr>
        <p:sp>
          <p:nvSpPr>
            <p:cNvPr id="27" name="타원 26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 userDrawn="1"/>
          </p:nvSpPr>
          <p:spPr>
            <a:xfrm>
              <a:off x="562617" y="1055323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100" b="1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09673" y="4865826"/>
            <a:ext cx="3957168" cy="1106349"/>
            <a:chOff x="562616" y="1059225"/>
            <a:chExt cx="3957168" cy="1106349"/>
          </a:xfrm>
          <a:effectLst>
            <a:outerShdw blurRad="127000" dist="38100" dir="2700000" algn="tl" rotWithShape="0">
              <a:prstClr val="black">
                <a:alpha val="19000"/>
              </a:prstClr>
            </a:outerShdw>
          </a:effectLst>
        </p:grpSpPr>
        <p:grpSp>
          <p:nvGrpSpPr>
            <p:cNvPr id="30" name="그룹 29"/>
            <p:cNvGrpSpPr/>
            <p:nvPr/>
          </p:nvGrpSpPr>
          <p:grpSpPr>
            <a:xfrm>
              <a:off x="694525" y="1157231"/>
              <a:ext cx="3825259" cy="1008343"/>
              <a:chOff x="694525" y="1157231"/>
              <a:chExt cx="3825259" cy="1008343"/>
            </a:xfrm>
          </p:grpSpPr>
          <p:sp>
            <p:nvSpPr>
              <p:cNvPr id="34" name="텍스트 개체 틀 20"/>
              <p:cNvSpPr txBox="1">
                <a:spLocks/>
              </p:cNvSpPr>
              <p:nvPr/>
            </p:nvSpPr>
            <p:spPr>
              <a:xfrm>
                <a:off x="694525" y="1417131"/>
                <a:ext cx="3825259" cy="748443"/>
              </a:xfrm>
              <a:prstGeom prst="roundRect">
                <a:avLst>
                  <a:gd name="adj" fmla="val 10165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/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/>
                  <a:t>제품 생산에 필요한 공정을 입력</a:t>
                </a:r>
                <a:r>
                  <a:rPr lang="en-US" altLang="ko-KR" sz="1400" dirty="0"/>
                  <a:t> </a:t>
                </a:r>
                <a:r>
                  <a:rPr lang="ko-KR" altLang="en-US" sz="1400" dirty="0"/>
                  <a:t>후 버튼으로 등록</a:t>
                </a:r>
                <a:r>
                  <a:rPr lang="en-US" altLang="ko-KR" sz="1400" dirty="0"/>
                  <a:t>.</a:t>
                </a:r>
                <a:br>
                  <a:rPr lang="en-US" altLang="ko-KR" sz="1400" dirty="0"/>
                </a:br>
                <a:r>
                  <a:rPr lang="ko-KR" altLang="en-US" sz="1400" dirty="0"/>
                  <a:t>버튼을 누를 때마다 추가되며</a:t>
                </a:r>
                <a:r>
                  <a:rPr lang="en-US" altLang="ko-KR" sz="1400" dirty="0"/>
                  <a:t>, </a:t>
                </a:r>
                <a:r>
                  <a:rPr lang="ko-KR" altLang="en-US" sz="1400" dirty="0" err="1"/>
                  <a:t>관리란에서</a:t>
                </a:r>
                <a:r>
                  <a:rPr lang="ko-KR" altLang="en-US" sz="1400" dirty="0"/>
                  <a:t> 삭제 가능</a:t>
                </a:r>
                <a:r>
                  <a:rPr lang="en-US" altLang="ko-KR" sz="1400" dirty="0"/>
                  <a:t>.</a:t>
                </a:r>
              </a:p>
            </p:txBody>
          </p:sp>
          <p:sp>
            <p:nvSpPr>
              <p:cNvPr id="35" name="자유형 34"/>
              <p:cNvSpPr/>
              <p:nvPr/>
            </p:nvSpPr>
            <p:spPr>
              <a:xfrm>
                <a:off x="694525" y="1157231"/>
                <a:ext cx="3825259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err="1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공정입력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32" name="타원 31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3" name="TextBox 32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1050" b="1" i="0" u="none" strike="noStrike" kern="1200" cap="none" spc="0" normalizeH="0" baseline="0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 ExtraBold"/>
                    <a:cs typeface="+mn-cs"/>
                  </a:rPr>
                  <a:t>3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38" name="그룹 37"/>
          <p:cNvGrpSpPr/>
          <p:nvPr/>
        </p:nvGrpSpPr>
        <p:grpSpPr>
          <a:xfrm>
            <a:off x="4598750" y="3790251"/>
            <a:ext cx="3511344" cy="2196269"/>
            <a:chOff x="694525" y="1157231"/>
            <a:chExt cx="3511344" cy="2196269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42" name="텍스트 개체 틀 20"/>
            <p:cNvSpPr txBox="1">
              <a:spLocks/>
            </p:cNvSpPr>
            <p:nvPr/>
          </p:nvSpPr>
          <p:spPr>
            <a:xfrm>
              <a:off x="694525" y="1417131"/>
              <a:ext cx="3511344" cy="1936369"/>
            </a:xfrm>
            <a:prstGeom prst="roundRect">
              <a:avLst>
                <a:gd name="adj" fmla="val 4537"/>
              </a:avLst>
            </a:prstGeom>
            <a:solidFill>
              <a:srgbClr val="EFF5FA">
                <a:alpha val="99000"/>
              </a:srgbClr>
            </a:solidFill>
            <a:ln>
              <a:noFill/>
            </a:ln>
            <a:effectLst/>
          </p:spPr>
          <p:txBody>
            <a:bodyPr lIns="108000" tIns="144000" rIns="108000" bIns="108000">
              <a:noAutofit/>
            </a:bodyPr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kern="1200" baseline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endParaRPr lang="en-US" altLang="ko-KR" sz="1400" dirty="0"/>
            </a:p>
          </p:txBody>
        </p:sp>
        <p:sp>
          <p:nvSpPr>
            <p:cNvPr id="43" name="자유형 42"/>
            <p:cNvSpPr/>
            <p:nvPr/>
          </p:nvSpPr>
          <p:spPr>
            <a:xfrm>
              <a:off x="694525" y="1157231"/>
              <a:ext cx="3511344" cy="318737"/>
            </a:xfrm>
            <a:custGeom>
              <a:avLst/>
              <a:gdLst>
                <a:gd name="connsiteX0" fmla="*/ 80360 w 3171922"/>
                <a:gd name="connsiteY0" fmla="*/ 0 h 352670"/>
                <a:gd name="connsiteX1" fmla="*/ 3091562 w 3171922"/>
                <a:gd name="connsiteY1" fmla="*/ 0 h 352670"/>
                <a:gd name="connsiteX2" fmla="*/ 3171922 w 3171922"/>
                <a:gd name="connsiteY2" fmla="*/ 80360 h 352670"/>
                <a:gd name="connsiteX3" fmla="*/ 3171922 w 3171922"/>
                <a:gd name="connsiteY3" fmla="*/ 159746 h 352670"/>
                <a:gd name="connsiteX4" fmla="*/ 3171922 w 3171922"/>
                <a:gd name="connsiteY4" fmla="*/ 264638 h 352670"/>
                <a:gd name="connsiteX5" fmla="*/ 3171922 w 3171922"/>
                <a:gd name="connsiteY5" fmla="*/ 352670 h 352670"/>
                <a:gd name="connsiteX6" fmla="*/ 0 w 3171922"/>
                <a:gd name="connsiteY6" fmla="*/ 352670 h 352670"/>
                <a:gd name="connsiteX7" fmla="*/ 0 w 3171922"/>
                <a:gd name="connsiteY7" fmla="*/ 264638 h 352670"/>
                <a:gd name="connsiteX8" fmla="*/ 0 w 3171922"/>
                <a:gd name="connsiteY8" fmla="*/ 159746 h 352670"/>
                <a:gd name="connsiteX9" fmla="*/ 0 w 3171922"/>
                <a:gd name="connsiteY9" fmla="*/ 80360 h 352670"/>
                <a:gd name="connsiteX10" fmla="*/ 80360 w 3171922"/>
                <a:gd name="connsiteY10" fmla="*/ 0 h 35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1922" h="352670">
                  <a:moveTo>
                    <a:pt x="80360" y="0"/>
                  </a:moveTo>
                  <a:lnTo>
                    <a:pt x="3091562" y="0"/>
                  </a:lnTo>
                  <a:cubicBezTo>
                    <a:pt x="3135944" y="0"/>
                    <a:pt x="3171922" y="35978"/>
                    <a:pt x="3171922" y="80360"/>
                  </a:cubicBezTo>
                  <a:lnTo>
                    <a:pt x="3171922" y="159746"/>
                  </a:lnTo>
                  <a:lnTo>
                    <a:pt x="3171922" y="264638"/>
                  </a:lnTo>
                  <a:lnTo>
                    <a:pt x="3171922" y="352670"/>
                  </a:lnTo>
                  <a:lnTo>
                    <a:pt x="0" y="352670"/>
                  </a:lnTo>
                  <a:lnTo>
                    <a:pt x="0" y="264638"/>
                  </a:lnTo>
                  <a:lnTo>
                    <a:pt x="0" y="159746"/>
                  </a:lnTo>
                  <a:lnTo>
                    <a:pt x="0" y="80360"/>
                  </a:lnTo>
                  <a:cubicBezTo>
                    <a:pt x="0" y="35978"/>
                    <a:pt x="35978" y="0"/>
                    <a:pt x="80360" y="0"/>
                  </a:cubicBezTo>
                  <a:close/>
                </a:path>
              </a:pathLst>
            </a:custGeom>
            <a:solidFill>
              <a:srgbClr val="D6D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US" altLang="ko-KR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 </a:t>
              </a:r>
              <a:r>
                <a: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입력을 마친 화면</a:t>
              </a:r>
            </a:p>
          </p:txBody>
        </p:sp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6823" y="4238161"/>
            <a:ext cx="3249277" cy="1560348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5775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3200" dirty="0"/>
              <a:t>03.</a:t>
            </a:r>
            <a:br>
              <a:rPr lang="en-US" altLang="ko-KR" sz="3200" dirty="0"/>
            </a:br>
            <a:r>
              <a:rPr lang="ko-KR" altLang="en-US" sz="3200" dirty="0"/>
              <a:t>데이터베이스 설계 구조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238125" y="1932449"/>
            <a:ext cx="2390775" cy="323850"/>
          </a:xfrm>
        </p:spPr>
        <p:txBody>
          <a:bodyPr/>
          <a:lstStyle/>
          <a:p>
            <a:r>
              <a:rPr lang="en-US" altLang="ko-KR" dirty="0"/>
              <a:t>3-1. ERD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38125" y="2457449"/>
            <a:ext cx="2390775" cy="3881325"/>
          </a:xfrm>
        </p:spPr>
        <p:txBody>
          <a:bodyPr/>
          <a:lstStyle/>
          <a:p>
            <a:r>
              <a:rPr lang="en-US" altLang="ko-KR" dirty="0"/>
              <a:t>ERD </a:t>
            </a:r>
            <a:r>
              <a:rPr lang="ko-KR" altLang="en-US" dirty="0"/>
              <a:t>설계 구조</a:t>
            </a:r>
            <a:endParaRPr lang="en-US" altLang="ko-KR" dirty="0"/>
          </a:p>
        </p:txBody>
      </p:sp>
      <p:pic>
        <p:nvPicPr>
          <p:cNvPr id="2054" name="Picture 6" descr="미리보기"/>
          <p:cNvPicPr>
            <a:picLocks noChangeAspect="1" noChangeArrowheads="1"/>
          </p:cNvPicPr>
          <p:nvPr/>
        </p:nvPicPr>
        <p:blipFill rotWithShape="1">
          <a:blip r:embed="rId2" cstate="screen">
            <a:clrChange>
              <a:clrFrom>
                <a:srgbClr val="282828"/>
              </a:clrFrom>
              <a:clrTo>
                <a:srgbClr val="28282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67487" y="743261"/>
            <a:ext cx="9160230" cy="546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0889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생산</a:t>
            </a:r>
            <a:r>
              <a:rPr lang="en-US" altLang="ko-KR" dirty="0"/>
              <a:t>/</a:t>
            </a:r>
            <a:r>
              <a:rPr lang="ko-KR" altLang="en-US" dirty="0" err="1"/>
              <a:t>제조관리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 err="1"/>
              <a:t>상품목록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b="220"/>
          <a:stretch/>
        </p:blipFill>
        <p:spPr>
          <a:xfrm>
            <a:off x="1428750" y="1258679"/>
            <a:ext cx="9334500" cy="4710321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567539" y="1945881"/>
            <a:ext cx="263819" cy="263818"/>
            <a:chOff x="562617" y="1053668"/>
            <a:chExt cx="263819" cy="263818"/>
          </a:xfrm>
        </p:grpSpPr>
        <p:sp>
          <p:nvSpPr>
            <p:cNvPr id="6" name="타원 5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562617" y="1055323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7552821" y="1182465"/>
            <a:ext cx="3435116" cy="1125829"/>
            <a:chOff x="562616" y="1059225"/>
            <a:chExt cx="3435116" cy="1125829"/>
          </a:xfrm>
          <a:effectLst>
            <a:outerShdw blurRad="127000" dist="38100" dir="2700000" algn="tl" rotWithShape="0">
              <a:prstClr val="black">
                <a:alpha val="19000"/>
              </a:prstClr>
            </a:outerShdw>
          </a:effectLst>
        </p:grpSpPr>
        <p:grpSp>
          <p:nvGrpSpPr>
            <p:cNvPr id="9" name="그룹 8"/>
            <p:cNvGrpSpPr/>
            <p:nvPr/>
          </p:nvGrpSpPr>
          <p:grpSpPr>
            <a:xfrm>
              <a:off x="694525" y="1157231"/>
              <a:ext cx="3303207" cy="1027823"/>
              <a:chOff x="694525" y="1157231"/>
              <a:chExt cx="3303207" cy="1027823"/>
            </a:xfrm>
          </p:grpSpPr>
          <p:sp>
            <p:nvSpPr>
              <p:cNvPr id="13" name="텍스트 개체 틀 20"/>
              <p:cNvSpPr txBox="1">
                <a:spLocks/>
              </p:cNvSpPr>
              <p:nvPr/>
            </p:nvSpPr>
            <p:spPr>
              <a:xfrm>
                <a:off x="694525" y="1417131"/>
                <a:ext cx="3303207" cy="767923"/>
              </a:xfrm>
              <a:prstGeom prst="roundRect">
                <a:avLst>
                  <a:gd name="adj" fmla="val 8983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/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/>
                  <a:t>등록된 상품을 품명</a:t>
                </a:r>
                <a:r>
                  <a:rPr lang="en-US" altLang="ko-KR" sz="1400" dirty="0"/>
                  <a:t>/</a:t>
                </a:r>
                <a:r>
                  <a:rPr lang="ko-KR" altLang="en-US" sz="1400" dirty="0" err="1"/>
                  <a:t>상품코드</a:t>
                </a:r>
                <a:r>
                  <a:rPr lang="en-US" altLang="ko-KR" sz="1400" dirty="0"/>
                  <a:t>/</a:t>
                </a:r>
                <a:r>
                  <a:rPr lang="ko-KR" altLang="en-US" sz="1400" dirty="0"/>
                  <a:t>제조사 등으로</a:t>
                </a:r>
                <a:r>
                  <a:rPr lang="en-US" altLang="ko-KR" sz="1400" dirty="0"/>
                  <a:t/>
                </a:r>
                <a:br>
                  <a:rPr lang="en-US" altLang="ko-KR" sz="1400" dirty="0"/>
                </a:br>
                <a:r>
                  <a:rPr lang="ko-KR" altLang="en-US" sz="1400" dirty="0"/>
                  <a:t>검색하여 목록을 출력함</a:t>
                </a:r>
                <a:r>
                  <a:rPr lang="en-US" altLang="ko-KR" sz="1400" dirty="0"/>
                  <a:t>.</a:t>
                </a:r>
              </a:p>
            </p:txBody>
          </p:sp>
          <p:sp>
            <p:nvSpPr>
              <p:cNvPr id="14" name="자유형 13"/>
              <p:cNvSpPr/>
              <p:nvPr/>
            </p:nvSpPr>
            <p:spPr>
              <a:xfrm>
                <a:off x="694525" y="1157231"/>
                <a:ext cx="3303207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검색</a:t>
                </a: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11" name="타원 10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2" name="TextBox 11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15" name="그룹 14"/>
          <p:cNvGrpSpPr/>
          <p:nvPr/>
        </p:nvGrpSpPr>
        <p:grpSpPr>
          <a:xfrm>
            <a:off x="10047837" y="2375563"/>
            <a:ext cx="263819" cy="263818"/>
            <a:chOff x="562617" y="1053668"/>
            <a:chExt cx="263819" cy="263818"/>
          </a:xfrm>
        </p:grpSpPr>
        <p:sp>
          <p:nvSpPr>
            <p:cNvPr id="16" name="타원 15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 userDrawn="1"/>
          </p:nvSpPr>
          <p:spPr>
            <a:xfrm>
              <a:off x="562617" y="1055323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7486867" y="4576622"/>
            <a:ext cx="3435116" cy="1586053"/>
            <a:chOff x="562616" y="1059225"/>
            <a:chExt cx="3435116" cy="1586053"/>
          </a:xfrm>
          <a:effectLst>
            <a:outerShdw blurRad="127000" dist="38100" dir="2700000" algn="tl" rotWithShape="0">
              <a:prstClr val="black">
                <a:alpha val="19000"/>
              </a:prstClr>
            </a:outerShdw>
          </a:effectLst>
        </p:grpSpPr>
        <p:grpSp>
          <p:nvGrpSpPr>
            <p:cNvPr id="19" name="그룹 18"/>
            <p:cNvGrpSpPr/>
            <p:nvPr/>
          </p:nvGrpSpPr>
          <p:grpSpPr>
            <a:xfrm>
              <a:off x="694525" y="1157231"/>
              <a:ext cx="3303207" cy="1488047"/>
              <a:chOff x="694525" y="1157231"/>
              <a:chExt cx="3303207" cy="1488047"/>
            </a:xfrm>
          </p:grpSpPr>
          <p:sp>
            <p:nvSpPr>
              <p:cNvPr id="23" name="텍스트 개체 틀 20"/>
              <p:cNvSpPr txBox="1">
                <a:spLocks/>
              </p:cNvSpPr>
              <p:nvPr/>
            </p:nvSpPr>
            <p:spPr>
              <a:xfrm>
                <a:off x="694525" y="1417131"/>
                <a:ext cx="3303207" cy="1228147"/>
              </a:xfrm>
              <a:prstGeom prst="roundRect">
                <a:avLst>
                  <a:gd name="adj" fmla="val 8983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/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20000"/>
                  </a:lnSpc>
                  <a:buAutoNum type="arabicPeriod"/>
                </a:pPr>
                <a:r>
                  <a:rPr lang="ko-KR" altLang="en-US" sz="1400" dirty="0"/>
                  <a:t>수정 </a:t>
                </a:r>
                <a:r>
                  <a:rPr lang="en-US" altLang="ko-KR" sz="1400" dirty="0"/>
                  <a:t>: </a:t>
                </a:r>
                <a:r>
                  <a:rPr lang="ko-KR" altLang="en-US" sz="1400" dirty="0"/>
                  <a:t>버튼을 누르면 상품 정보를 수정할 수 있는 페이지로 이동</a:t>
                </a:r>
                <a:endParaRPr lang="en-US" altLang="ko-KR" sz="1400" dirty="0"/>
              </a:p>
              <a:p>
                <a:pPr marL="342900" indent="-342900">
                  <a:lnSpc>
                    <a:spcPct val="120000"/>
                  </a:lnSpc>
                  <a:buAutoNum type="arabicPeriod"/>
                </a:pPr>
                <a:r>
                  <a:rPr lang="ko-KR" altLang="en-US" sz="1400" dirty="0"/>
                  <a:t>삭제 </a:t>
                </a:r>
                <a:r>
                  <a:rPr lang="en-US" altLang="ko-KR" sz="1400" dirty="0"/>
                  <a:t>: </a:t>
                </a:r>
                <a:r>
                  <a:rPr lang="ko-KR" altLang="en-US" sz="1400" dirty="0"/>
                  <a:t>해당 상품의 정보를 모두 삭제</a:t>
                </a:r>
                <a:endParaRPr lang="en-US" altLang="ko-KR" sz="1400" dirty="0"/>
              </a:p>
            </p:txBody>
          </p:sp>
          <p:sp>
            <p:nvSpPr>
              <p:cNvPr id="24" name="자유형 23"/>
              <p:cNvSpPr/>
              <p:nvPr/>
            </p:nvSpPr>
            <p:spPr>
              <a:xfrm>
                <a:off x="694525" y="1157231"/>
                <a:ext cx="3303207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관리</a:t>
                </a: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21" name="타원 20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2" name="TextBox 21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2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807940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생산</a:t>
            </a:r>
            <a:r>
              <a:rPr lang="en-US" altLang="ko-KR" dirty="0"/>
              <a:t>/</a:t>
            </a:r>
            <a:r>
              <a:rPr lang="ko-KR" altLang="en-US" dirty="0" err="1"/>
              <a:t>제조관리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상품정보입력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7"/>
          <a:stretch/>
        </p:blipFill>
        <p:spPr>
          <a:xfrm>
            <a:off x="1436914" y="1269607"/>
            <a:ext cx="9318172" cy="469596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5596614" y="2609049"/>
            <a:ext cx="263819" cy="263818"/>
            <a:chOff x="562617" y="1053668"/>
            <a:chExt cx="263819" cy="263818"/>
          </a:xfrm>
        </p:grpSpPr>
        <p:sp>
          <p:nvSpPr>
            <p:cNvPr id="6" name="타원 5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562617" y="1055323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38773" y="2998436"/>
            <a:ext cx="3435116" cy="1110291"/>
            <a:chOff x="562616" y="1059225"/>
            <a:chExt cx="3435116" cy="1110291"/>
          </a:xfrm>
          <a:effectLst>
            <a:outerShdw blurRad="127000" dist="38100" dir="2700000" algn="tl" rotWithShape="0">
              <a:prstClr val="black">
                <a:alpha val="19000"/>
              </a:prstClr>
            </a:outerShdw>
          </a:effectLst>
        </p:grpSpPr>
        <p:grpSp>
          <p:nvGrpSpPr>
            <p:cNvPr id="9" name="그룹 8"/>
            <p:cNvGrpSpPr/>
            <p:nvPr/>
          </p:nvGrpSpPr>
          <p:grpSpPr>
            <a:xfrm>
              <a:off x="694525" y="1157231"/>
              <a:ext cx="3303207" cy="1012285"/>
              <a:chOff x="694525" y="1157231"/>
              <a:chExt cx="3303207" cy="1012285"/>
            </a:xfrm>
          </p:grpSpPr>
          <p:sp>
            <p:nvSpPr>
              <p:cNvPr id="13" name="텍스트 개체 틀 20"/>
              <p:cNvSpPr txBox="1">
                <a:spLocks/>
              </p:cNvSpPr>
              <p:nvPr/>
            </p:nvSpPr>
            <p:spPr>
              <a:xfrm>
                <a:off x="694525" y="1417132"/>
                <a:ext cx="3303207" cy="752384"/>
              </a:xfrm>
              <a:prstGeom prst="roundRect">
                <a:avLst>
                  <a:gd name="adj" fmla="val 10917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/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/>
                  <a:t>상단에 정보를 입력 후 </a:t>
                </a:r>
                <a:r>
                  <a:rPr lang="ko-KR" altLang="en-US" sz="1400" dirty="0" err="1"/>
                  <a:t>정보입력</a:t>
                </a:r>
                <a:r>
                  <a:rPr lang="ko-KR" altLang="en-US" sz="1400" dirty="0"/>
                  <a:t> 버튼을 눌러 데이터베이스에 저장</a:t>
                </a:r>
                <a:r>
                  <a:rPr lang="en-US" altLang="ko-KR" sz="1400" dirty="0"/>
                  <a:t>.</a:t>
                </a:r>
              </a:p>
            </p:txBody>
          </p:sp>
          <p:sp>
            <p:nvSpPr>
              <p:cNvPr id="14" name="자유형 13"/>
              <p:cNvSpPr/>
              <p:nvPr/>
            </p:nvSpPr>
            <p:spPr>
              <a:xfrm>
                <a:off x="694525" y="1157231"/>
                <a:ext cx="3303207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상품정보입력</a:t>
                </a: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11" name="타원 10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2" name="TextBox 11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15" name="그룹 14"/>
          <p:cNvGrpSpPr/>
          <p:nvPr/>
        </p:nvGrpSpPr>
        <p:grpSpPr>
          <a:xfrm>
            <a:off x="9982200" y="3156533"/>
            <a:ext cx="263819" cy="263818"/>
            <a:chOff x="562617" y="1053668"/>
            <a:chExt cx="263819" cy="263818"/>
          </a:xfrm>
        </p:grpSpPr>
        <p:sp>
          <p:nvSpPr>
            <p:cNvPr id="16" name="타원 15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 userDrawn="1"/>
          </p:nvSpPr>
          <p:spPr>
            <a:xfrm>
              <a:off x="562617" y="1055323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100" b="1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38773" y="4240456"/>
            <a:ext cx="3435116" cy="1602355"/>
            <a:chOff x="562616" y="1059225"/>
            <a:chExt cx="3435116" cy="1602355"/>
          </a:xfrm>
          <a:effectLst>
            <a:outerShdw blurRad="127000" dist="38100" dir="2700000" algn="tl" rotWithShape="0">
              <a:prstClr val="black">
                <a:alpha val="19000"/>
              </a:prstClr>
            </a:outerShdw>
          </a:effectLst>
        </p:grpSpPr>
        <p:grpSp>
          <p:nvGrpSpPr>
            <p:cNvPr id="19" name="그룹 18"/>
            <p:cNvGrpSpPr/>
            <p:nvPr/>
          </p:nvGrpSpPr>
          <p:grpSpPr>
            <a:xfrm>
              <a:off x="694525" y="1157231"/>
              <a:ext cx="3303207" cy="1504349"/>
              <a:chOff x="694525" y="1157231"/>
              <a:chExt cx="3303207" cy="1504349"/>
            </a:xfrm>
          </p:grpSpPr>
          <p:sp>
            <p:nvSpPr>
              <p:cNvPr id="23" name="텍스트 개체 틀 20"/>
              <p:cNvSpPr txBox="1">
                <a:spLocks/>
              </p:cNvSpPr>
              <p:nvPr/>
            </p:nvSpPr>
            <p:spPr>
              <a:xfrm>
                <a:off x="694525" y="1417132"/>
                <a:ext cx="3303207" cy="1244448"/>
              </a:xfrm>
              <a:prstGeom prst="roundRect">
                <a:avLst>
                  <a:gd name="adj" fmla="val 4934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/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ko-KR" sz="1400" dirty="0"/>
                  <a:t>1. </a:t>
                </a:r>
                <a:r>
                  <a:rPr lang="ko-KR" altLang="en-US" sz="1400" dirty="0"/>
                  <a:t>수정 </a:t>
                </a:r>
                <a:r>
                  <a:rPr lang="en-US" altLang="ko-KR" sz="1400" dirty="0"/>
                  <a:t>: </a:t>
                </a:r>
                <a:r>
                  <a:rPr lang="ko-KR" altLang="en-US" sz="1400" dirty="0"/>
                  <a:t>수정 버튼을 누르면 해당 상품정보 페이지로 이동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상품정보를 불러와 수정 가능</a:t>
                </a:r>
                <a:endParaRPr lang="en-US" altLang="ko-KR" sz="1400" dirty="0"/>
              </a:p>
              <a:p>
                <a:pPr>
                  <a:lnSpc>
                    <a:spcPct val="120000"/>
                  </a:lnSpc>
                </a:pPr>
                <a:r>
                  <a:rPr lang="en-US" altLang="ko-KR" sz="1400" dirty="0"/>
                  <a:t>2. </a:t>
                </a:r>
                <a:r>
                  <a:rPr lang="ko-KR" altLang="en-US" sz="1400" dirty="0"/>
                  <a:t>삭제 </a:t>
                </a:r>
                <a:r>
                  <a:rPr lang="en-US" altLang="ko-KR" sz="1400" dirty="0"/>
                  <a:t>: </a:t>
                </a:r>
                <a:r>
                  <a:rPr lang="ko-KR" altLang="en-US" sz="1400" dirty="0"/>
                  <a:t>해당 상품의 정보를 삭제</a:t>
                </a:r>
                <a:r>
                  <a:rPr lang="en-US" altLang="ko-KR" sz="1400" dirty="0"/>
                  <a:t>.</a:t>
                </a:r>
              </a:p>
            </p:txBody>
          </p:sp>
          <p:sp>
            <p:nvSpPr>
              <p:cNvPr id="24" name="자유형 23"/>
              <p:cNvSpPr/>
              <p:nvPr/>
            </p:nvSpPr>
            <p:spPr>
              <a:xfrm>
                <a:off x="694525" y="1157231"/>
                <a:ext cx="3303207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관리</a:t>
                </a: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21" name="타원 20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2" name="TextBox 21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2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26" name="그룹 25"/>
          <p:cNvGrpSpPr/>
          <p:nvPr/>
        </p:nvGrpSpPr>
        <p:grpSpPr>
          <a:xfrm>
            <a:off x="4337707" y="3586287"/>
            <a:ext cx="4158593" cy="2256523"/>
            <a:chOff x="694525" y="1157231"/>
            <a:chExt cx="4158593" cy="2256523"/>
          </a:xfrm>
          <a:effectLst>
            <a:outerShdw blurRad="1016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30" name="텍스트 개체 틀 20"/>
            <p:cNvSpPr txBox="1">
              <a:spLocks/>
            </p:cNvSpPr>
            <p:nvPr/>
          </p:nvSpPr>
          <p:spPr>
            <a:xfrm>
              <a:off x="694525" y="1417131"/>
              <a:ext cx="4158593" cy="1996623"/>
            </a:xfrm>
            <a:prstGeom prst="roundRect">
              <a:avLst>
                <a:gd name="adj" fmla="val 4934"/>
              </a:avLst>
            </a:prstGeom>
            <a:solidFill>
              <a:srgbClr val="EFF5FA">
                <a:alpha val="99000"/>
              </a:srgbClr>
            </a:solidFill>
            <a:ln>
              <a:noFill/>
            </a:ln>
            <a:effectLst/>
          </p:spPr>
          <p:txBody>
            <a:bodyPr lIns="108000" tIns="144000" rIns="108000" bIns="108000">
              <a:noAutofit/>
            </a:bodyPr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kern="1200" baseline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endParaRPr lang="en-US" altLang="ko-KR" sz="1400" dirty="0"/>
            </a:p>
          </p:txBody>
        </p:sp>
        <p:sp>
          <p:nvSpPr>
            <p:cNvPr id="31" name="자유형 30"/>
            <p:cNvSpPr/>
            <p:nvPr/>
          </p:nvSpPr>
          <p:spPr>
            <a:xfrm>
              <a:off x="694525" y="1157231"/>
              <a:ext cx="4158593" cy="352670"/>
            </a:xfrm>
            <a:custGeom>
              <a:avLst/>
              <a:gdLst>
                <a:gd name="connsiteX0" fmla="*/ 80360 w 3171922"/>
                <a:gd name="connsiteY0" fmla="*/ 0 h 352670"/>
                <a:gd name="connsiteX1" fmla="*/ 3091562 w 3171922"/>
                <a:gd name="connsiteY1" fmla="*/ 0 h 352670"/>
                <a:gd name="connsiteX2" fmla="*/ 3171922 w 3171922"/>
                <a:gd name="connsiteY2" fmla="*/ 80360 h 352670"/>
                <a:gd name="connsiteX3" fmla="*/ 3171922 w 3171922"/>
                <a:gd name="connsiteY3" fmla="*/ 159746 h 352670"/>
                <a:gd name="connsiteX4" fmla="*/ 3171922 w 3171922"/>
                <a:gd name="connsiteY4" fmla="*/ 264638 h 352670"/>
                <a:gd name="connsiteX5" fmla="*/ 3171922 w 3171922"/>
                <a:gd name="connsiteY5" fmla="*/ 352670 h 352670"/>
                <a:gd name="connsiteX6" fmla="*/ 0 w 3171922"/>
                <a:gd name="connsiteY6" fmla="*/ 352670 h 352670"/>
                <a:gd name="connsiteX7" fmla="*/ 0 w 3171922"/>
                <a:gd name="connsiteY7" fmla="*/ 264638 h 352670"/>
                <a:gd name="connsiteX8" fmla="*/ 0 w 3171922"/>
                <a:gd name="connsiteY8" fmla="*/ 159746 h 352670"/>
                <a:gd name="connsiteX9" fmla="*/ 0 w 3171922"/>
                <a:gd name="connsiteY9" fmla="*/ 80360 h 352670"/>
                <a:gd name="connsiteX10" fmla="*/ 80360 w 3171922"/>
                <a:gd name="connsiteY10" fmla="*/ 0 h 35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1922" h="352670">
                  <a:moveTo>
                    <a:pt x="80360" y="0"/>
                  </a:moveTo>
                  <a:lnTo>
                    <a:pt x="3091562" y="0"/>
                  </a:lnTo>
                  <a:cubicBezTo>
                    <a:pt x="3135944" y="0"/>
                    <a:pt x="3171922" y="35978"/>
                    <a:pt x="3171922" y="80360"/>
                  </a:cubicBezTo>
                  <a:lnTo>
                    <a:pt x="3171922" y="159746"/>
                  </a:lnTo>
                  <a:lnTo>
                    <a:pt x="3171922" y="264638"/>
                  </a:lnTo>
                  <a:lnTo>
                    <a:pt x="3171922" y="352670"/>
                  </a:lnTo>
                  <a:lnTo>
                    <a:pt x="0" y="352670"/>
                  </a:lnTo>
                  <a:lnTo>
                    <a:pt x="0" y="264638"/>
                  </a:lnTo>
                  <a:lnTo>
                    <a:pt x="0" y="159746"/>
                  </a:lnTo>
                  <a:lnTo>
                    <a:pt x="0" y="80360"/>
                  </a:lnTo>
                  <a:cubicBezTo>
                    <a:pt x="0" y="35978"/>
                    <a:pt x="35978" y="0"/>
                    <a:pt x="80360" y="0"/>
                  </a:cubicBezTo>
                  <a:close/>
                </a:path>
              </a:pathLst>
            </a:custGeom>
            <a:solidFill>
              <a:srgbClr val="D6D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상품정보수정 페이지</a:t>
              </a:r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4748" y="4002965"/>
            <a:ext cx="3967934" cy="1753865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lumMod val="50000"/>
                <a:lumOff val="50000"/>
                <a:alpha val="17000"/>
              </a:schemeClr>
            </a:outerShdw>
          </a:effectLst>
        </p:spPr>
      </p:pic>
      <p:sp>
        <p:nvSpPr>
          <p:cNvPr id="33" name="오른쪽 화살표 32"/>
          <p:cNvSpPr/>
          <p:nvPr/>
        </p:nvSpPr>
        <p:spPr>
          <a:xfrm>
            <a:off x="3998494" y="4809566"/>
            <a:ext cx="414609" cy="312026"/>
          </a:xfrm>
          <a:prstGeom prst="rightArrow">
            <a:avLst/>
          </a:prstGeom>
          <a:solidFill>
            <a:srgbClr val="33428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4779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60"/>
          <a:stretch/>
        </p:blipFill>
        <p:spPr>
          <a:xfrm>
            <a:off x="1422399" y="1260644"/>
            <a:ext cx="9340851" cy="471153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생산</a:t>
            </a:r>
            <a:r>
              <a:rPr lang="en-US" altLang="ko-KR" dirty="0"/>
              <a:t>/</a:t>
            </a:r>
            <a:r>
              <a:rPr lang="ko-KR" altLang="en-US" dirty="0" err="1"/>
              <a:t>제조관리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워크센터관리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571501" y="2267639"/>
            <a:ext cx="3303832" cy="2676817"/>
            <a:chOff x="562616" y="1059225"/>
            <a:chExt cx="3303832" cy="2676817"/>
          </a:xfrm>
        </p:grpSpPr>
        <p:grpSp>
          <p:nvGrpSpPr>
            <p:cNvPr id="7" name="그룹 6"/>
            <p:cNvGrpSpPr/>
            <p:nvPr/>
          </p:nvGrpSpPr>
          <p:grpSpPr>
            <a:xfrm>
              <a:off x="694526" y="1157231"/>
              <a:ext cx="3171922" cy="2578811"/>
              <a:chOff x="694526" y="1157231"/>
              <a:chExt cx="3171922" cy="2578811"/>
            </a:xfrm>
          </p:grpSpPr>
          <p:sp>
            <p:nvSpPr>
              <p:cNvPr id="11" name="텍스트 개체 틀 20"/>
              <p:cNvSpPr txBox="1">
                <a:spLocks/>
              </p:cNvSpPr>
              <p:nvPr/>
            </p:nvSpPr>
            <p:spPr>
              <a:xfrm>
                <a:off x="694526" y="1417132"/>
                <a:ext cx="3171922" cy="2318910"/>
              </a:xfrm>
              <a:prstGeom prst="roundRect">
                <a:avLst>
                  <a:gd name="adj" fmla="val 3065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dirty="0"/>
                  <a:t>사원명으로 검색하여 선택 가능</a:t>
                </a:r>
              </a:p>
            </p:txBody>
          </p:sp>
          <p:sp>
            <p:nvSpPr>
              <p:cNvPr id="12" name="자유형 11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err="1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워크센터</a:t>
                </a:r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담당자 검색</a:t>
                </a:r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9" name="타원 8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0" name="TextBox 9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13" name="그룹 12"/>
          <p:cNvGrpSpPr/>
          <p:nvPr/>
        </p:nvGrpSpPr>
        <p:grpSpPr>
          <a:xfrm>
            <a:off x="3612130" y="2003821"/>
            <a:ext cx="263819" cy="272056"/>
            <a:chOff x="562617" y="1053668"/>
            <a:chExt cx="263819" cy="272056"/>
          </a:xfrm>
        </p:grpSpPr>
        <p:sp>
          <p:nvSpPr>
            <p:cNvPr id="14" name="타원 13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9349" y="3052351"/>
            <a:ext cx="2376101" cy="16990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2000"/>
              </a:prstClr>
            </a:outerShdw>
          </a:effectLst>
        </p:spPr>
      </p:pic>
      <p:grpSp>
        <p:nvGrpSpPr>
          <p:cNvPr id="16" name="그룹 15"/>
          <p:cNvGrpSpPr/>
          <p:nvPr/>
        </p:nvGrpSpPr>
        <p:grpSpPr>
          <a:xfrm>
            <a:off x="5663092" y="2464756"/>
            <a:ext cx="263819" cy="272056"/>
            <a:chOff x="562617" y="1053668"/>
            <a:chExt cx="263819" cy="272056"/>
          </a:xfrm>
        </p:grpSpPr>
        <p:sp>
          <p:nvSpPr>
            <p:cNvPr id="17" name="타원 16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571501" y="5027930"/>
            <a:ext cx="3303832" cy="1414626"/>
            <a:chOff x="562616" y="1059225"/>
            <a:chExt cx="3303832" cy="1414626"/>
          </a:xfrm>
        </p:grpSpPr>
        <p:grpSp>
          <p:nvGrpSpPr>
            <p:cNvPr id="20" name="그룹 19"/>
            <p:cNvGrpSpPr/>
            <p:nvPr/>
          </p:nvGrpSpPr>
          <p:grpSpPr>
            <a:xfrm>
              <a:off x="694526" y="1157231"/>
              <a:ext cx="3171922" cy="1316620"/>
              <a:chOff x="694526" y="1157231"/>
              <a:chExt cx="3171922" cy="1316620"/>
            </a:xfrm>
          </p:grpSpPr>
          <p:sp>
            <p:nvSpPr>
              <p:cNvPr id="24" name="텍스트 개체 틀 20"/>
              <p:cNvSpPr txBox="1">
                <a:spLocks/>
              </p:cNvSpPr>
              <p:nvPr/>
            </p:nvSpPr>
            <p:spPr>
              <a:xfrm>
                <a:off x="694526" y="1417131"/>
                <a:ext cx="3171922" cy="1056720"/>
              </a:xfrm>
              <a:prstGeom prst="roundRect">
                <a:avLst>
                  <a:gd name="adj" fmla="val 10350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80000"/>
                  </a:lnSpc>
                </a:pPr>
                <a:r>
                  <a:rPr lang="ko-KR" altLang="en-US" sz="1400" dirty="0" err="1"/>
                  <a:t>정보입력</a:t>
                </a:r>
                <a:r>
                  <a:rPr lang="ko-KR" altLang="en-US" sz="1400" dirty="0"/>
                  <a:t> 후 </a:t>
                </a:r>
                <a:r>
                  <a:rPr lang="en-US" altLang="ko-KR" sz="1400" dirty="0"/>
                  <a:t>‘</a:t>
                </a:r>
                <a:r>
                  <a:rPr lang="ko-KR" altLang="en-US" sz="1400" dirty="0" err="1"/>
                  <a:t>센터등록</a:t>
                </a:r>
                <a:r>
                  <a:rPr lang="en-US" altLang="ko-KR" sz="1400" dirty="0"/>
                  <a:t>’ </a:t>
                </a:r>
                <a:r>
                  <a:rPr lang="ko-KR" altLang="en-US" sz="1400" dirty="0"/>
                  <a:t>버튼을 누르면</a:t>
                </a:r>
                <a:endParaRPr lang="en-US" altLang="ko-KR" sz="1400" dirty="0"/>
              </a:p>
              <a:p>
                <a:pPr>
                  <a:lnSpc>
                    <a:spcPct val="80000"/>
                  </a:lnSpc>
                </a:pPr>
                <a:r>
                  <a:rPr lang="ko-KR" altLang="en-US" sz="1400" dirty="0"/>
                  <a:t>아래에 목록으로 출력</a:t>
                </a:r>
                <a:r>
                  <a:rPr lang="en-US" altLang="ko-KR" sz="1400" dirty="0"/>
                  <a:t>.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altLang="ko-KR" sz="1400" dirty="0"/>
                  <a:t>‘</a:t>
                </a:r>
                <a:r>
                  <a:rPr lang="ko-KR" altLang="en-US" sz="1400" dirty="0" err="1"/>
                  <a:t>새로고침</a:t>
                </a:r>
                <a:r>
                  <a:rPr lang="en-US" altLang="ko-KR" sz="1400" dirty="0"/>
                  <a:t>’</a:t>
                </a:r>
                <a:r>
                  <a:rPr lang="ko-KR" altLang="en-US" sz="1400" dirty="0"/>
                  <a:t>을 누르면 입력 정보 초기화</a:t>
                </a:r>
              </a:p>
            </p:txBody>
          </p:sp>
          <p:sp>
            <p:nvSpPr>
              <p:cNvPr id="25" name="자유형 24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err="1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센터등록</a:t>
                </a:r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en-US" altLang="ko-KR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/ </a:t>
                </a:r>
                <a:r>
                  <a:rPr lang="ko-KR" altLang="en-US" sz="1600" spc="120" dirty="0" err="1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새로고침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22" name="타원 21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3" name="TextBox 22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2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26" name="그룹 25"/>
          <p:cNvGrpSpPr/>
          <p:nvPr/>
        </p:nvGrpSpPr>
        <p:grpSpPr>
          <a:xfrm>
            <a:off x="10055462" y="3136980"/>
            <a:ext cx="263819" cy="272056"/>
            <a:chOff x="562617" y="1053668"/>
            <a:chExt cx="263819" cy="272056"/>
          </a:xfrm>
        </p:grpSpPr>
        <p:sp>
          <p:nvSpPr>
            <p:cNvPr id="27" name="타원 26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8207004" y="3579924"/>
            <a:ext cx="3303832" cy="2776426"/>
            <a:chOff x="562616" y="1059225"/>
            <a:chExt cx="3303832" cy="2776426"/>
          </a:xfrm>
        </p:grpSpPr>
        <p:grpSp>
          <p:nvGrpSpPr>
            <p:cNvPr id="33" name="그룹 32"/>
            <p:cNvGrpSpPr/>
            <p:nvPr/>
          </p:nvGrpSpPr>
          <p:grpSpPr>
            <a:xfrm>
              <a:off x="694526" y="1157231"/>
              <a:ext cx="3171922" cy="2678420"/>
              <a:chOff x="694526" y="1157231"/>
              <a:chExt cx="3171922" cy="2678420"/>
            </a:xfrm>
          </p:grpSpPr>
          <p:sp>
            <p:nvSpPr>
              <p:cNvPr id="37" name="텍스트 개체 틀 20"/>
              <p:cNvSpPr txBox="1">
                <a:spLocks/>
              </p:cNvSpPr>
              <p:nvPr/>
            </p:nvSpPr>
            <p:spPr>
              <a:xfrm>
                <a:off x="694526" y="1417133"/>
                <a:ext cx="3171922" cy="2418518"/>
              </a:xfrm>
              <a:prstGeom prst="roundRect">
                <a:avLst>
                  <a:gd name="adj" fmla="val 3065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dirty="0"/>
                  <a:t>삭제버튼으로 삭제 가능</a:t>
                </a:r>
              </a:p>
            </p:txBody>
          </p:sp>
          <p:sp>
            <p:nvSpPr>
              <p:cNvPr id="38" name="자유형 37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err="1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워크센터</a:t>
                </a:r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삭제</a:t>
                </a: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35" name="타원 34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6" name="TextBox 35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3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sp>
        <p:nvSpPr>
          <p:cNvPr id="29" name="모서리가 둥근 직사각형 28"/>
          <p:cNvSpPr/>
          <p:nvPr/>
        </p:nvSpPr>
        <p:spPr>
          <a:xfrm>
            <a:off x="8470822" y="4362357"/>
            <a:ext cx="2905540" cy="876760"/>
          </a:xfrm>
          <a:prstGeom prst="roundRect">
            <a:avLst>
              <a:gd name="adj" fmla="val 8217"/>
            </a:avLst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8470822" y="5349137"/>
            <a:ext cx="2905540" cy="876760"/>
          </a:xfrm>
          <a:prstGeom prst="roundRect">
            <a:avLst>
              <a:gd name="adj" fmla="val 8217"/>
            </a:avLst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0724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영업관리 </a:t>
            </a:r>
            <a:r>
              <a:rPr lang="en-US" altLang="ko-KR" dirty="0"/>
              <a:t>&gt; </a:t>
            </a:r>
            <a:r>
              <a:rPr lang="ko-KR" altLang="en-US" dirty="0" err="1"/>
              <a:t>생산등록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8275" y="1255786"/>
            <a:ext cx="9326292" cy="4706863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558499" y="1793359"/>
            <a:ext cx="263819" cy="272056"/>
            <a:chOff x="562617" y="1053668"/>
            <a:chExt cx="263819" cy="272056"/>
          </a:xfrm>
        </p:grpSpPr>
        <p:sp>
          <p:nvSpPr>
            <p:cNvPr id="6" name="타원 5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690408" y="3071470"/>
            <a:ext cx="3726859" cy="1148105"/>
            <a:chOff x="562616" y="1059225"/>
            <a:chExt cx="3726859" cy="1148105"/>
          </a:xfrm>
          <a:effectLst>
            <a:outerShdw blurRad="127000" dist="38100" dir="2700000" algn="tl" rotWithShape="0">
              <a:prstClr val="black">
                <a:alpha val="19000"/>
              </a:prstClr>
            </a:outerShdw>
          </a:effectLst>
        </p:grpSpPr>
        <p:grpSp>
          <p:nvGrpSpPr>
            <p:cNvPr id="9" name="그룹 8"/>
            <p:cNvGrpSpPr/>
            <p:nvPr/>
          </p:nvGrpSpPr>
          <p:grpSpPr>
            <a:xfrm>
              <a:off x="694525" y="1157231"/>
              <a:ext cx="3594950" cy="1050099"/>
              <a:chOff x="694525" y="1157231"/>
              <a:chExt cx="3594950" cy="1050099"/>
            </a:xfrm>
          </p:grpSpPr>
          <p:sp>
            <p:nvSpPr>
              <p:cNvPr id="13" name="텍스트 개체 틀 20"/>
              <p:cNvSpPr txBox="1">
                <a:spLocks/>
              </p:cNvSpPr>
              <p:nvPr/>
            </p:nvSpPr>
            <p:spPr>
              <a:xfrm>
                <a:off x="694525" y="1417132"/>
                <a:ext cx="3594950" cy="790198"/>
              </a:xfrm>
              <a:prstGeom prst="roundRect">
                <a:avLst>
                  <a:gd name="adj" fmla="val 11996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/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/>
                  <a:t>해당 계약서의 주요 내용과 계약서 품목에 대한 </a:t>
                </a:r>
                <a:r>
                  <a:rPr lang="ko-KR" altLang="en-US" sz="1400" dirty="0" err="1"/>
                  <a:t>공정별</a:t>
                </a:r>
                <a:r>
                  <a:rPr lang="ko-KR" altLang="en-US" sz="1400" dirty="0"/>
                  <a:t> 진행 상태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출고 여부를 표시</a:t>
                </a:r>
              </a:p>
            </p:txBody>
          </p:sp>
          <p:sp>
            <p:nvSpPr>
              <p:cNvPr id="14" name="자유형 13"/>
              <p:cNvSpPr/>
              <p:nvPr/>
            </p:nvSpPr>
            <p:spPr>
              <a:xfrm>
                <a:off x="694525" y="1157231"/>
                <a:ext cx="3594950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err="1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생산등록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11" name="타원 10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2" name="TextBox 11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048461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8750" y="1260505"/>
            <a:ext cx="9335817" cy="471167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영업관리 </a:t>
            </a:r>
            <a:r>
              <a:rPr lang="en-US" altLang="ko-KR" dirty="0"/>
              <a:t>&gt; </a:t>
            </a:r>
            <a:r>
              <a:rPr lang="ko-KR" altLang="en-US" dirty="0"/>
              <a:t>품질검사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558499" y="2248394"/>
            <a:ext cx="263819" cy="272056"/>
            <a:chOff x="562617" y="1053668"/>
            <a:chExt cx="263819" cy="272056"/>
          </a:xfrm>
        </p:grpSpPr>
        <p:sp>
          <p:nvSpPr>
            <p:cNvPr id="6" name="타원 5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690408" y="3193902"/>
            <a:ext cx="3726859" cy="1454298"/>
            <a:chOff x="562616" y="1059225"/>
            <a:chExt cx="3726859" cy="1454298"/>
          </a:xfrm>
          <a:effectLst>
            <a:outerShdw blurRad="127000" dist="38100" dir="2700000" algn="tl" rotWithShape="0">
              <a:prstClr val="black">
                <a:alpha val="19000"/>
              </a:prstClr>
            </a:outerShdw>
          </a:effectLst>
        </p:grpSpPr>
        <p:grpSp>
          <p:nvGrpSpPr>
            <p:cNvPr id="9" name="그룹 8"/>
            <p:cNvGrpSpPr/>
            <p:nvPr/>
          </p:nvGrpSpPr>
          <p:grpSpPr>
            <a:xfrm>
              <a:off x="694525" y="1157231"/>
              <a:ext cx="3594950" cy="1356292"/>
              <a:chOff x="694525" y="1157231"/>
              <a:chExt cx="3594950" cy="1356292"/>
            </a:xfrm>
          </p:grpSpPr>
          <p:sp>
            <p:nvSpPr>
              <p:cNvPr id="13" name="텍스트 개체 틀 20"/>
              <p:cNvSpPr txBox="1">
                <a:spLocks/>
              </p:cNvSpPr>
              <p:nvPr/>
            </p:nvSpPr>
            <p:spPr>
              <a:xfrm>
                <a:off x="694525" y="1417132"/>
                <a:ext cx="3594950" cy="1096391"/>
              </a:xfrm>
              <a:prstGeom prst="roundRect">
                <a:avLst>
                  <a:gd name="adj" fmla="val 11996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/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/>
                  <a:t>해당 계약서의 주요 내용을 표시하고 </a:t>
                </a:r>
                <a:r>
                  <a:rPr lang="en-US" altLang="ko-KR" sz="1400" dirty="0"/>
                  <a:t/>
                </a:r>
                <a:br>
                  <a:rPr lang="en-US" altLang="ko-KR" sz="1400" dirty="0"/>
                </a:br>
                <a:r>
                  <a:rPr lang="ko-KR" altLang="en-US" sz="1400" dirty="0"/>
                  <a:t>계약서 품목에 대한 </a:t>
                </a:r>
                <a:r>
                  <a:rPr lang="ko-KR" altLang="en-US" sz="1400" dirty="0" err="1"/>
                  <a:t>공정별</a:t>
                </a:r>
                <a:r>
                  <a:rPr lang="ko-KR" altLang="en-US" sz="1400" dirty="0"/>
                  <a:t> 품질검사 결과 또는 여부를 </a:t>
                </a:r>
                <a:r>
                  <a:rPr lang="en-US" altLang="ko-KR" sz="1400" dirty="0"/>
                  <a:t>FAIL / PASS</a:t>
                </a:r>
                <a:r>
                  <a:rPr lang="ko-KR" altLang="en-US" sz="1400" dirty="0"/>
                  <a:t>로 선택함</a:t>
                </a:r>
                <a:r>
                  <a:rPr lang="en-US" altLang="ko-KR" sz="1400" dirty="0"/>
                  <a:t>.</a:t>
                </a:r>
                <a:endParaRPr lang="ko-KR" altLang="en-US" sz="1400" dirty="0"/>
              </a:p>
            </p:txBody>
          </p:sp>
          <p:sp>
            <p:nvSpPr>
              <p:cNvPr id="14" name="자유형 13"/>
              <p:cNvSpPr/>
              <p:nvPr/>
            </p:nvSpPr>
            <p:spPr>
              <a:xfrm>
                <a:off x="694525" y="1157231"/>
                <a:ext cx="3594950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품질검사</a:t>
                </a: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11" name="타원 10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2" name="TextBox 11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16" name="그룹 15"/>
          <p:cNvGrpSpPr/>
          <p:nvPr/>
        </p:nvGrpSpPr>
        <p:grpSpPr>
          <a:xfrm>
            <a:off x="10064324" y="2276969"/>
            <a:ext cx="263819" cy="272056"/>
            <a:chOff x="562617" y="1053668"/>
            <a:chExt cx="263819" cy="272056"/>
          </a:xfrm>
        </p:grpSpPr>
        <p:sp>
          <p:nvSpPr>
            <p:cNvPr id="17" name="타원 16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905799" y="3193902"/>
            <a:ext cx="3726859" cy="1654323"/>
            <a:chOff x="562616" y="1059225"/>
            <a:chExt cx="3726859" cy="1654323"/>
          </a:xfrm>
          <a:effectLst>
            <a:outerShdw blurRad="127000" dist="38100" dir="2700000" algn="tl" rotWithShape="0">
              <a:prstClr val="black">
                <a:alpha val="19000"/>
              </a:prstClr>
            </a:outerShdw>
          </a:effectLst>
        </p:grpSpPr>
        <p:grpSp>
          <p:nvGrpSpPr>
            <p:cNvPr id="20" name="그룹 19"/>
            <p:cNvGrpSpPr/>
            <p:nvPr/>
          </p:nvGrpSpPr>
          <p:grpSpPr>
            <a:xfrm>
              <a:off x="694525" y="1157231"/>
              <a:ext cx="3594950" cy="1556317"/>
              <a:chOff x="694525" y="1157231"/>
              <a:chExt cx="3594950" cy="1556317"/>
            </a:xfrm>
          </p:grpSpPr>
          <p:sp>
            <p:nvSpPr>
              <p:cNvPr id="24" name="텍스트 개체 틀 20"/>
              <p:cNvSpPr txBox="1">
                <a:spLocks/>
              </p:cNvSpPr>
              <p:nvPr/>
            </p:nvSpPr>
            <p:spPr>
              <a:xfrm>
                <a:off x="694525" y="1417132"/>
                <a:ext cx="3594950" cy="1296416"/>
              </a:xfrm>
              <a:prstGeom prst="roundRect">
                <a:avLst>
                  <a:gd name="adj" fmla="val 6440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/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/>
                  <a:t>제품에 대한 공정이 모두 </a:t>
                </a:r>
                <a:r>
                  <a:rPr lang="en-US" altLang="ko-KR" sz="1400" dirty="0"/>
                  <a:t>PASS</a:t>
                </a:r>
                <a:r>
                  <a:rPr lang="ko-KR" altLang="en-US" sz="1400" dirty="0"/>
                  <a:t>가 되면 자동으로 </a:t>
                </a:r>
                <a:r>
                  <a:rPr lang="ko-KR" altLang="en-US" sz="1400" dirty="0" err="1"/>
                  <a:t>출고여부가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‘</a:t>
                </a:r>
                <a:r>
                  <a:rPr lang="ko-KR" altLang="en-US" sz="1400" dirty="0" err="1"/>
                  <a:t>미출고</a:t>
                </a:r>
                <a:r>
                  <a:rPr lang="en-US" altLang="ko-KR" sz="1400" dirty="0"/>
                  <a:t>＇</a:t>
                </a:r>
                <a:r>
                  <a:rPr lang="ko-KR" altLang="en-US" sz="1400" dirty="0"/>
                  <a:t>에서 </a:t>
                </a:r>
                <a:r>
                  <a:rPr lang="en-US" altLang="ko-KR" sz="1400" dirty="0"/>
                  <a:t>‘</a:t>
                </a:r>
                <a:r>
                  <a:rPr lang="ko-KR" altLang="en-US" sz="1400" dirty="0" err="1"/>
                  <a:t>출고완료</a:t>
                </a:r>
                <a:r>
                  <a:rPr lang="en-US" altLang="ko-KR" sz="1400" dirty="0"/>
                  <a:t>＇</a:t>
                </a:r>
                <a:r>
                  <a:rPr lang="ko-KR" altLang="en-US" sz="1400" dirty="0"/>
                  <a:t>로 변경됨</a:t>
                </a:r>
                <a:r>
                  <a:rPr lang="en-US" altLang="ko-KR" sz="1400" dirty="0"/>
                  <a:t>. </a:t>
                </a:r>
                <a:r>
                  <a:rPr lang="ko-KR" altLang="en-US" sz="1400" dirty="0" err="1"/>
                  <a:t>출고완료</a:t>
                </a:r>
                <a:r>
                  <a:rPr lang="ko-KR" altLang="en-US" sz="1400" dirty="0"/>
                  <a:t> 된 제품은 출고상품목록 페이지에서도 확인 가능</a:t>
                </a:r>
                <a:r>
                  <a:rPr lang="en-US" altLang="ko-KR" sz="1400" dirty="0"/>
                  <a:t>.</a:t>
                </a:r>
                <a:endParaRPr lang="ko-KR" altLang="en-US" sz="1400" dirty="0"/>
              </a:p>
            </p:txBody>
          </p:sp>
          <p:sp>
            <p:nvSpPr>
              <p:cNvPr id="25" name="자유형 24"/>
              <p:cNvSpPr/>
              <p:nvPr/>
            </p:nvSpPr>
            <p:spPr>
              <a:xfrm>
                <a:off x="694525" y="1157231"/>
                <a:ext cx="3594950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err="1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출고여부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22" name="타원 21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3" name="TextBox 22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2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09962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248317"/>
            <a:ext cx="9334500" cy="4714124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A8C0F09-FD9F-435A-A2CC-100B5FBF6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DD8CE21-54CB-4E6A-8E8A-D0662B3BE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구매관리 </a:t>
            </a:r>
            <a:r>
              <a:rPr lang="en-US" altLang="ko-KR" dirty="0"/>
              <a:t>&gt; </a:t>
            </a:r>
            <a:r>
              <a:rPr lang="ko-KR" altLang="en-US" dirty="0" err="1"/>
              <a:t>구매요청서</a:t>
            </a:r>
            <a:r>
              <a:rPr lang="ko-KR" altLang="en-US" dirty="0"/>
              <a:t> 작성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3910075" y="2655765"/>
            <a:ext cx="263819" cy="272056"/>
            <a:chOff x="562617" y="1053668"/>
            <a:chExt cx="263819" cy="272056"/>
          </a:xfrm>
        </p:grpSpPr>
        <p:sp>
          <p:nvSpPr>
            <p:cNvPr id="7" name="타원 6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565985" y="3290943"/>
            <a:ext cx="263819" cy="272056"/>
            <a:chOff x="562617" y="1053668"/>
            <a:chExt cx="263819" cy="272056"/>
          </a:xfrm>
        </p:grpSpPr>
        <p:sp>
          <p:nvSpPr>
            <p:cNvPr id="11" name="타원 10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100" b="1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6627365" y="3290943"/>
            <a:ext cx="263819" cy="272056"/>
            <a:chOff x="562617" y="1053668"/>
            <a:chExt cx="263819" cy="272056"/>
          </a:xfrm>
        </p:grpSpPr>
        <p:sp>
          <p:nvSpPr>
            <p:cNvPr id="14" name="타원 13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100" b="1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9850290" y="3853792"/>
            <a:ext cx="263819" cy="272056"/>
            <a:chOff x="562617" y="1053668"/>
            <a:chExt cx="263819" cy="272056"/>
          </a:xfrm>
        </p:grpSpPr>
        <p:sp>
          <p:nvSpPr>
            <p:cNvPr id="20" name="타원 19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651356" y="3072719"/>
            <a:ext cx="3522537" cy="1541248"/>
            <a:chOff x="409542" y="3072719"/>
            <a:chExt cx="3522537" cy="1541248"/>
          </a:xfrm>
        </p:grpSpPr>
        <p:grpSp>
          <p:nvGrpSpPr>
            <p:cNvPr id="23" name="그룹 22"/>
            <p:cNvGrpSpPr/>
            <p:nvPr/>
          </p:nvGrpSpPr>
          <p:grpSpPr>
            <a:xfrm>
              <a:off x="541453" y="3191623"/>
              <a:ext cx="3390626" cy="1422344"/>
              <a:chOff x="694526" y="1157231"/>
              <a:chExt cx="3171922" cy="1422344"/>
            </a:xfrm>
          </p:grpSpPr>
          <p:sp>
            <p:nvSpPr>
              <p:cNvPr id="27" name="텍스트 개체 틀 20"/>
              <p:cNvSpPr txBox="1">
                <a:spLocks/>
              </p:cNvSpPr>
              <p:nvPr/>
            </p:nvSpPr>
            <p:spPr>
              <a:xfrm>
                <a:off x="694526" y="1345901"/>
                <a:ext cx="3171922" cy="1233674"/>
              </a:xfrm>
              <a:prstGeom prst="roundRect">
                <a:avLst>
                  <a:gd name="adj" fmla="val 7417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80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/>
                  <a:t>매월</a:t>
                </a:r>
                <a:r>
                  <a:rPr lang="en-US" altLang="ko-KR" sz="1400" dirty="0"/>
                  <a:t> </a:t>
                </a:r>
                <a:r>
                  <a:rPr lang="ko-KR" altLang="en-US" sz="1400" dirty="0"/>
                  <a:t>부서별로 구매요청서를 작성</a:t>
                </a:r>
                <a:r>
                  <a:rPr lang="en-US" altLang="ko-KR" sz="1400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sz="1400" dirty="0"/>
                  <a:t>구매요청 품목 선택 시</a:t>
                </a:r>
                <a:r>
                  <a:rPr lang="en-US" altLang="ko-KR" sz="1400" dirty="0"/>
                  <a:t>,</a:t>
                </a:r>
                <a:br>
                  <a:rPr lang="en-US" altLang="ko-KR" sz="1400" dirty="0"/>
                </a:br>
                <a:r>
                  <a:rPr lang="ko-KR" altLang="en-US" sz="1400" dirty="0"/>
                  <a:t>구매요청 할 품목에 대한 단위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단가 자동입력 </a:t>
                </a:r>
              </a:p>
            </p:txBody>
          </p:sp>
          <p:sp>
            <p:nvSpPr>
              <p:cNvPr id="28" name="자유형 27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구매요청 품목 선택</a:t>
                </a:r>
                <a:endParaRPr lang="ko-KR" altLang="en-US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52" name="그룹 51"/>
            <p:cNvGrpSpPr/>
            <p:nvPr/>
          </p:nvGrpSpPr>
          <p:grpSpPr>
            <a:xfrm>
              <a:off x="409542" y="3072719"/>
              <a:ext cx="263819" cy="272056"/>
              <a:chOff x="562617" y="1053668"/>
              <a:chExt cx="263819" cy="272056"/>
            </a:xfrm>
          </p:grpSpPr>
          <p:sp>
            <p:nvSpPr>
              <p:cNvPr id="53" name="타원 52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TextBox 53"/>
              <p:cNvSpPr txBox="1"/>
              <p:nvPr userDrawn="1"/>
            </p:nvSpPr>
            <p:spPr>
              <a:xfrm>
                <a:off x="562617" y="1064467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1100" b="1" i="0" u="none" strike="noStrike" kern="1200" cap="none" spc="0" normalizeH="0" baseline="0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 ExtraBold"/>
                    <a:cs typeface="+mn-cs"/>
                  </a:rPr>
                  <a:t>1</a:t>
                </a:r>
                <a:endParaRPr kumimoji="0" lang="ko-KR" altLang="en-US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78" name="그룹 77"/>
          <p:cNvGrpSpPr/>
          <p:nvPr/>
        </p:nvGrpSpPr>
        <p:grpSpPr>
          <a:xfrm>
            <a:off x="651356" y="4764954"/>
            <a:ext cx="3687593" cy="929628"/>
            <a:chOff x="409542" y="3072719"/>
            <a:chExt cx="3687593" cy="929628"/>
          </a:xfrm>
        </p:grpSpPr>
        <p:grpSp>
          <p:nvGrpSpPr>
            <p:cNvPr id="79" name="그룹 78"/>
            <p:cNvGrpSpPr/>
            <p:nvPr/>
          </p:nvGrpSpPr>
          <p:grpSpPr>
            <a:xfrm>
              <a:off x="541452" y="3191623"/>
              <a:ext cx="3555683" cy="810724"/>
              <a:chOff x="694525" y="1157231"/>
              <a:chExt cx="3326332" cy="810724"/>
            </a:xfrm>
          </p:grpSpPr>
          <p:sp>
            <p:nvSpPr>
              <p:cNvPr id="83" name="텍스트 개체 틀 20"/>
              <p:cNvSpPr txBox="1">
                <a:spLocks/>
              </p:cNvSpPr>
              <p:nvPr/>
            </p:nvSpPr>
            <p:spPr>
              <a:xfrm>
                <a:off x="694525" y="1345901"/>
                <a:ext cx="3326332" cy="622054"/>
              </a:xfrm>
              <a:prstGeom prst="roundRect">
                <a:avLst>
                  <a:gd name="adj" fmla="val 18575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80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/>
                  <a:t>구매 요청할 품목을 해당 구매요청서에 업데이트</a:t>
                </a:r>
              </a:p>
            </p:txBody>
          </p:sp>
          <p:sp>
            <p:nvSpPr>
              <p:cNvPr id="84" name="자유형 83"/>
              <p:cNvSpPr/>
              <p:nvPr/>
            </p:nvSpPr>
            <p:spPr>
              <a:xfrm>
                <a:off x="694525" y="1157231"/>
                <a:ext cx="332633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구매요청</a:t>
                </a:r>
                <a:endParaRPr lang="ko-KR" altLang="en-US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80" name="그룹 79"/>
            <p:cNvGrpSpPr/>
            <p:nvPr/>
          </p:nvGrpSpPr>
          <p:grpSpPr>
            <a:xfrm>
              <a:off x="409542" y="3072719"/>
              <a:ext cx="263819" cy="272056"/>
              <a:chOff x="562617" y="1053668"/>
              <a:chExt cx="263819" cy="272056"/>
            </a:xfrm>
          </p:grpSpPr>
          <p:sp>
            <p:nvSpPr>
              <p:cNvPr id="81" name="타원 80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TextBox 81"/>
              <p:cNvSpPr txBox="1"/>
              <p:nvPr userDrawn="1"/>
            </p:nvSpPr>
            <p:spPr>
              <a:xfrm>
                <a:off x="562617" y="1064467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10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2</a:t>
                </a:r>
                <a:endParaRPr kumimoji="0" lang="ko-KR" altLang="en-US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85" name="그룹 84"/>
          <p:cNvGrpSpPr/>
          <p:nvPr/>
        </p:nvGrpSpPr>
        <p:grpSpPr>
          <a:xfrm>
            <a:off x="7778555" y="2824835"/>
            <a:ext cx="3687593" cy="929628"/>
            <a:chOff x="409542" y="3072719"/>
            <a:chExt cx="3687593" cy="929628"/>
          </a:xfrm>
        </p:grpSpPr>
        <p:grpSp>
          <p:nvGrpSpPr>
            <p:cNvPr id="86" name="그룹 85"/>
            <p:cNvGrpSpPr/>
            <p:nvPr/>
          </p:nvGrpSpPr>
          <p:grpSpPr>
            <a:xfrm>
              <a:off x="541452" y="3191623"/>
              <a:ext cx="3555683" cy="810724"/>
              <a:chOff x="694525" y="1157231"/>
              <a:chExt cx="3326332" cy="810724"/>
            </a:xfrm>
          </p:grpSpPr>
          <p:sp>
            <p:nvSpPr>
              <p:cNvPr id="90" name="텍스트 개체 틀 20"/>
              <p:cNvSpPr txBox="1">
                <a:spLocks/>
              </p:cNvSpPr>
              <p:nvPr/>
            </p:nvSpPr>
            <p:spPr>
              <a:xfrm>
                <a:off x="694525" y="1345901"/>
                <a:ext cx="3326332" cy="622054"/>
              </a:xfrm>
              <a:prstGeom prst="roundRect">
                <a:avLst>
                  <a:gd name="adj" fmla="val 18575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216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dirty="0"/>
                  <a:t>작성 중인 항목을 초기화</a:t>
                </a:r>
              </a:p>
            </p:txBody>
          </p:sp>
          <p:sp>
            <p:nvSpPr>
              <p:cNvPr id="91" name="자유형 90"/>
              <p:cNvSpPr/>
              <p:nvPr/>
            </p:nvSpPr>
            <p:spPr>
              <a:xfrm>
                <a:off x="694525" y="1157231"/>
                <a:ext cx="332633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구매요청 </a:t>
                </a:r>
                <a:r>
                  <a:rPr lang="ko-KR" altLang="en-US" sz="1600" spc="120" dirty="0" err="1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새로고침</a:t>
                </a:r>
                <a:endParaRPr lang="ko-KR" altLang="en-US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87" name="그룹 86"/>
            <p:cNvGrpSpPr/>
            <p:nvPr/>
          </p:nvGrpSpPr>
          <p:grpSpPr>
            <a:xfrm>
              <a:off x="409542" y="3072719"/>
              <a:ext cx="263819" cy="263818"/>
              <a:chOff x="562617" y="1053668"/>
              <a:chExt cx="263819" cy="263818"/>
            </a:xfrm>
          </p:grpSpPr>
          <p:sp>
            <p:nvSpPr>
              <p:cNvPr id="88" name="타원 87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TextBox 88"/>
              <p:cNvSpPr txBox="1"/>
              <p:nvPr userDrawn="1"/>
            </p:nvSpPr>
            <p:spPr>
              <a:xfrm>
                <a:off x="562617" y="1054942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100" b="1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3</a:t>
                </a:r>
                <a:endParaRPr kumimoji="0" lang="ko-KR" altLang="en-US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92" name="그룹 91"/>
          <p:cNvGrpSpPr/>
          <p:nvPr/>
        </p:nvGrpSpPr>
        <p:grpSpPr>
          <a:xfrm>
            <a:off x="7906644" y="4251037"/>
            <a:ext cx="3522537" cy="1625888"/>
            <a:chOff x="409542" y="3072719"/>
            <a:chExt cx="3522537" cy="1625888"/>
          </a:xfrm>
        </p:grpSpPr>
        <p:grpSp>
          <p:nvGrpSpPr>
            <p:cNvPr id="93" name="그룹 92"/>
            <p:cNvGrpSpPr/>
            <p:nvPr/>
          </p:nvGrpSpPr>
          <p:grpSpPr>
            <a:xfrm>
              <a:off x="541453" y="3191623"/>
              <a:ext cx="3390626" cy="1506984"/>
              <a:chOff x="694526" y="1157231"/>
              <a:chExt cx="3171922" cy="1506984"/>
            </a:xfrm>
          </p:grpSpPr>
          <p:sp>
            <p:nvSpPr>
              <p:cNvPr id="97" name="텍스트 개체 틀 20"/>
              <p:cNvSpPr txBox="1">
                <a:spLocks/>
              </p:cNvSpPr>
              <p:nvPr/>
            </p:nvSpPr>
            <p:spPr>
              <a:xfrm>
                <a:off x="694526" y="1345901"/>
                <a:ext cx="3171922" cy="1318314"/>
              </a:xfrm>
              <a:prstGeom prst="roundRect">
                <a:avLst>
                  <a:gd name="adj" fmla="val 6694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80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/>
                  <a:t>미결상태에 한해서 </a:t>
                </a:r>
                <a:r>
                  <a:rPr lang="ko-KR" altLang="en-US" sz="1400" dirty="0" err="1"/>
                  <a:t>구매요청한</a:t>
                </a:r>
                <a:r>
                  <a:rPr lang="ko-KR" altLang="en-US" sz="1400" dirty="0"/>
                  <a:t> 품목 삭제 가능</a:t>
                </a:r>
                <a:r>
                  <a:rPr lang="en-US" altLang="ko-KR" sz="1400" dirty="0"/>
                  <a:t>.</a:t>
                </a:r>
                <a:br>
                  <a:rPr lang="en-US" altLang="ko-KR" sz="1400" dirty="0"/>
                </a:br>
                <a:r>
                  <a:rPr lang="ko-KR" altLang="en-US" sz="1400" dirty="0"/>
                  <a:t>이미 완결 되었을 경우 </a:t>
                </a:r>
                <a:r>
                  <a:rPr lang="en-US" altLang="ko-KR" sz="1400" dirty="0"/>
                  <a:t>’</a:t>
                </a:r>
                <a:r>
                  <a:rPr lang="ko-KR" altLang="en-US" sz="1400" dirty="0"/>
                  <a:t>수정불가</a:t>
                </a:r>
                <a:r>
                  <a:rPr lang="en-US" altLang="ko-KR" sz="1400" dirty="0"/>
                  <a:t>’ </a:t>
                </a:r>
                <a:r>
                  <a:rPr lang="ko-KR" altLang="en-US" sz="1400" dirty="0"/>
                  <a:t>로 표시 됨</a:t>
                </a:r>
                <a:r>
                  <a:rPr lang="en-US" altLang="ko-KR" sz="1400" dirty="0"/>
                  <a:t>.</a:t>
                </a:r>
                <a:endParaRPr lang="ko-KR" altLang="en-US" sz="1400" dirty="0"/>
              </a:p>
            </p:txBody>
          </p:sp>
          <p:sp>
            <p:nvSpPr>
              <p:cNvPr id="98" name="자유형 97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구매요청 품목 삭제</a:t>
                </a:r>
                <a:endParaRPr lang="ko-KR" altLang="en-US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94" name="그룹 93"/>
            <p:cNvGrpSpPr/>
            <p:nvPr/>
          </p:nvGrpSpPr>
          <p:grpSpPr>
            <a:xfrm>
              <a:off x="409542" y="3072719"/>
              <a:ext cx="263819" cy="272056"/>
              <a:chOff x="562617" y="1053668"/>
              <a:chExt cx="263819" cy="272056"/>
            </a:xfrm>
          </p:grpSpPr>
          <p:sp>
            <p:nvSpPr>
              <p:cNvPr id="95" name="타원 94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TextBox 95"/>
              <p:cNvSpPr txBox="1"/>
              <p:nvPr userDrawn="1"/>
            </p:nvSpPr>
            <p:spPr>
              <a:xfrm>
                <a:off x="562617" y="1064467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1100" b="1" i="0" u="none" strike="noStrike" kern="1200" cap="none" spc="0" normalizeH="0" baseline="0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 ExtraBold"/>
                    <a:cs typeface="+mn-cs"/>
                  </a:rPr>
                  <a:t>4</a:t>
                </a:r>
                <a:endParaRPr kumimoji="0" lang="ko-KR" altLang="en-US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pic>
        <p:nvPicPr>
          <p:cNvPr id="99" name="그림 9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6176" y="5319762"/>
            <a:ext cx="775383" cy="473516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858479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4" r="518" b="423"/>
          <a:stretch/>
        </p:blipFill>
        <p:spPr>
          <a:xfrm>
            <a:off x="1426464" y="1252142"/>
            <a:ext cx="9323582" cy="470974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A8C0F09-FD9F-435A-A2CC-100B5FBF6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DD8CE21-54CB-4E6A-8E8A-D0662B3BE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구매관리 </a:t>
            </a:r>
            <a:r>
              <a:rPr lang="en-US" altLang="ko-KR" dirty="0"/>
              <a:t>&gt; </a:t>
            </a:r>
            <a:r>
              <a:rPr lang="ko-KR" altLang="en-US" dirty="0" err="1"/>
              <a:t>구매요청서</a:t>
            </a:r>
            <a:r>
              <a:rPr lang="ko-KR" altLang="en-US" dirty="0"/>
              <a:t> 목록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3821233" y="2702594"/>
            <a:ext cx="263819" cy="272056"/>
            <a:chOff x="562617" y="1053668"/>
            <a:chExt cx="263819" cy="272056"/>
          </a:xfrm>
        </p:grpSpPr>
        <p:sp>
          <p:nvSpPr>
            <p:cNvPr id="7" name="타원 6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9616708" y="2344294"/>
            <a:ext cx="263819" cy="272056"/>
            <a:chOff x="562617" y="1053668"/>
            <a:chExt cx="263819" cy="272056"/>
          </a:xfrm>
        </p:grpSpPr>
        <p:sp>
          <p:nvSpPr>
            <p:cNvPr id="11" name="타원 10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100" b="1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45315" y="4306197"/>
            <a:ext cx="3275919" cy="1106540"/>
            <a:chOff x="669092" y="3940948"/>
            <a:chExt cx="3275919" cy="1106540"/>
          </a:xfrm>
        </p:grpSpPr>
        <p:grpSp>
          <p:nvGrpSpPr>
            <p:cNvPr id="17" name="그룹 16"/>
            <p:cNvGrpSpPr/>
            <p:nvPr/>
          </p:nvGrpSpPr>
          <p:grpSpPr>
            <a:xfrm>
              <a:off x="809169" y="4063963"/>
              <a:ext cx="3135842" cy="983525"/>
              <a:chOff x="694526" y="1157231"/>
              <a:chExt cx="2933572" cy="983525"/>
            </a:xfrm>
          </p:grpSpPr>
          <p:sp>
            <p:nvSpPr>
              <p:cNvPr id="21" name="텍스트 개체 틀 20"/>
              <p:cNvSpPr txBox="1">
                <a:spLocks/>
              </p:cNvSpPr>
              <p:nvPr/>
            </p:nvSpPr>
            <p:spPr>
              <a:xfrm>
                <a:off x="694527" y="1323044"/>
                <a:ext cx="2933571" cy="817712"/>
              </a:xfrm>
              <a:prstGeom prst="roundRect">
                <a:avLst>
                  <a:gd name="adj" fmla="val 9645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216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/>
                  <a:t>제목을 클릭하면 해당 구매요청서의 </a:t>
                </a:r>
                <a:r>
                  <a:rPr lang="en-US" altLang="ko-KR" sz="1400" dirty="0"/>
                  <a:t/>
                </a:r>
                <a:br>
                  <a:rPr lang="en-US" altLang="ko-KR" sz="1400" dirty="0"/>
                </a:br>
                <a:r>
                  <a:rPr lang="ko-KR" altLang="en-US" sz="1400" dirty="0"/>
                  <a:t>상세페이지로 이동</a:t>
                </a:r>
              </a:p>
            </p:txBody>
          </p:sp>
          <p:sp>
            <p:nvSpPr>
              <p:cNvPr id="22" name="자유형 21"/>
              <p:cNvSpPr/>
              <p:nvPr/>
            </p:nvSpPr>
            <p:spPr>
              <a:xfrm>
                <a:off x="694526" y="1157231"/>
                <a:ext cx="2933571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err="1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구매요청서</a:t>
                </a:r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상세페이지</a:t>
                </a: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669092" y="3940948"/>
              <a:ext cx="263819" cy="272056"/>
              <a:chOff x="562617" y="1053668"/>
              <a:chExt cx="263819" cy="272056"/>
            </a:xfrm>
          </p:grpSpPr>
          <p:sp>
            <p:nvSpPr>
              <p:cNvPr id="47" name="타원 46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TextBox 47"/>
              <p:cNvSpPr txBox="1"/>
              <p:nvPr userDrawn="1"/>
            </p:nvSpPr>
            <p:spPr>
              <a:xfrm>
                <a:off x="562617" y="1064467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1100" b="1" i="0" u="none" strike="noStrike" kern="1200" cap="none" spc="0" normalizeH="0" baseline="0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 ExtraBold"/>
                    <a:cs typeface="+mn-cs"/>
                  </a:rPr>
                  <a:t>1</a:t>
                </a:r>
                <a:endParaRPr kumimoji="0" lang="ko-KR" altLang="en-US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61" name="그룹 60"/>
          <p:cNvGrpSpPr/>
          <p:nvPr/>
        </p:nvGrpSpPr>
        <p:grpSpPr>
          <a:xfrm>
            <a:off x="4303035" y="4306197"/>
            <a:ext cx="3435116" cy="1894289"/>
            <a:chOff x="562616" y="1059225"/>
            <a:chExt cx="3435116" cy="1894289"/>
          </a:xfr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grpSp>
          <p:nvGrpSpPr>
            <p:cNvPr id="62" name="그룹 61"/>
            <p:cNvGrpSpPr/>
            <p:nvPr/>
          </p:nvGrpSpPr>
          <p:grpSpPr>
            <a:xfrm>
              <a:off x="694525" y="1157231"/>
              <a:ext cx="3303207" cy="1796283"/>
              <a:chOff x="694525" y="1157231"/>
              <a:chExt cx="3303207" cy="1796283"/>
            </a:xfrm>
          </p:grpSpPr>
          <p:sp>
            <p:nvSpPr>
              <p:cNvPr id="66" name="텍스트 개체 틀 20"/>
              <p:cNvSpPr txBox="1">
                <a:spLocks/>
              </p:cNvSpPr>
              <p:nvPr/>
            </p:nvSpPr>
            <p:spPr>
              <a:xfrm>
                <a:off x="694525" y="1417132"/>
                <a:ext cx="3303207" cy="1536382"/>
              </a:xfrm>
              <a:prstGeom prst="roundRect">
                <a:avLst>
                  <a:gd name="adj" fmla="val 8056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/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/>
                  <a:t>미결 건의 경우 바로 결재 가능한 </a:t>
                </a:r>
                <a:r>
                  <a:rPr lang="ko-KR" altLang="en-US" sz="1400" dirty="0" err="1"/>
                  <a:t>결재버튼과</a:t>
                </a:r>
                <a:r>
                  <a:rPr lang="ko-KR" altLang="en-US" sz="1400" dirty="0"/>
                  <a:t> </a:t>
                </a:r>
                <a:r>
                  <a:rPr lang="ko-KR" altLang="en-US" sz="1400" dirty="0" err="1"/>
                  <a:t>출력창으로</a:t>
                </a:r>
                <a:r>
                  <a:rPr lang="ko-KR" altLang="en-US" sz="1400" dirty="0"/>
                  <a:t> 이동하는 </a:t>
                </a:r>
                <a:r>
                  <a:rPr lang="ko-KR" altLang="en-US" sz="1400" dirty="0" err="1"/>
                  <a:t>보기버튼이</a:t>
                </a:r>
                <a:r>
                  <a:rPr lang="en-US" altLang="ko-KR" sz="1400" dirty="0"/>
                  <a:t>,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sz="1400" dirty="0" err="1"/>
                  <a:t>완결건의</a:t>
                </a:r>
                <a:r>
                  <a:rPr lang="ko-KR" altLang="en-US" sz="1400" dirty="0"/>
                  <a:t> 경우 </a:t>
                </a:r>
                <a:r>
                  <a:rPr lang="ko-KR" altLang="en-US" sz="1400" dirty="0" err="1"/>
                  <a:t>결재버튼</a:t>
                </a:r>
                <a:r>
                  <a:rPr lang="ko-KR" altLang="en-US" sz="1400" dirty="0"/>
                  <a:t> 대신 </a:t>
                </a:r>
                <a:r>
                  <a:rPr lang="ko-KR" altLang="en-US" sz="1400" dirty="0" err="1"/>
                  <a:t>출력버튼과</a:t>
                </a:r>
                <a:r>
                  <a:rPr lang="en-US" altLang="ko-KR" sz="1400" dirty="0"/>
                  <a:t/>
                </a:r>
                <a:br>
                  <a:rPr lang="en-US" altLang="ko-KR" sz="1400" dirty="0"/>
                </a:br>
                <a:r>
                  <a:rPr lang="ko-KR" altLang="en-US" sz="1400" dirty="0" err="1"/>
                  <a:t>보기버튼이</a:t>
                </a:r>
                <a:r>
                  <a:rPr lang="ko-KR" altLang="en-US" sz="1400" dirty="0"/>
                  <a:t> 나타난다</a:t>
                </a:r>
                <a:r>
                  <a:rPr lang="en-US" altLang="ko-KR" sz="1400" dirty="0"/>
                  <a:t>.</a:t>
                </a:r>
              </a:p>
            </p:txBody>
          </p:sp>
          <p:sp>
            <p:nvSpPr>
              <p:cNvPr id="67" name="자유형 66"/>
              <p:cNvSpPr/>
              <p:nvPr/>
            </p:nvSpPr>
            <p:spPr>
              <a:xfrm>
                <a:off x="694525" y="1157231"/>
                <a:ext cx="3303207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관리</a:t>
                </a: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64" name="타원 63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5" name="TextBox 64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2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pic>
        <p:nvPicPr>
          <p:cNvPr id="68" name="그림 6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4756" y="5781414"/>
            <a:ext cx="753186" cy="20443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806" y="5162631"/>
            <a:ext cx="753186" cy="19905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grpSp>
        <p:nvGrpSpPr>
          <p:cNvPr id="70" name="그룹 69"/>
          <p:cNvGrpSpPr/>
          <p:nvPr/>
        </p:nvGrpSpPr>
        <p:grpSpPr>
          <a:xfrm>
            <a:off x="8004463" y="3325627"/>
            <a:ext cx="3303207" cy="3030723"/>
            <a:chOff x="694525" y="1157231"/>
            <a:chExt cx="3303207" cy="3030723"/>
          </a:xfrm>
          <a:effectLst>
            <a:outerShdw blurRad="1270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grpSpPr>
        <p:sp>
          <p:nvSpPr>
            <p:cNvPr id="71" name="텍스트 개체 틀 20"/>
            <p:cNvSpPr txBox="1">
              <a:spLocks/>
            </p:cNvSpPr>
            <p:nvPr/>
          </p:nvSpPr>
          <p:spPr>
            <a:xfrm>
              <a:off x="694525" y="1417132"/>
              <a:ext cx="3303207" cy="2770822"/>
            </a:xfrm>
            <a:prstGeom prst="roundRect">
              <a:avLst>
                <a:gd name="adj" fmla="val 4485"/>
              </a:avLst>
            </a:prstGeom>
            <a:solidFill>
              <a:srgbClr val="EFF5FA">
                <a:alpha val="99000"/>
              </a:srgbClr>
            </a:solidFill>
            <a:ln>
              <a:noFill/>
            </a:ln>
            <a:effectLst/>
          </p:spPr>
          <p:txBody>
            <a:bodyPr lIns="108000" tIns="144000" rIns="108000" bIns="108000">
              <a:normAutofit/>
            </a:bodyPr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kern="1200" baseline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ko-KR" altLang="en-US" sz="1400" dirty="0"/>
                <a:t>미결 건의 </a:t>
              </a:r>
              <a:r>
                <a:rPr lang="ko-KR" altLang="en-US" sz="1400" dirty="0" err="1"/>
                <a:t>출력창</a:t>
              </a:r>
              <a:r>
                <a:rPr lang="en-US" altLang="ko-KR" sz="1400" dirty="0"/>
                <a:t/>
              </a:r>
              <a:br>
                <a:rPr lang="en-US" altLang="ko-KR" sz="1400" dirty="0"/>
              </a:br>
              <a:r>
                <a:rPr lang="en-US" altLang="ko-KR" sz="1400" dirty="0"/>
                <a:t>(</a:t>
              </a:r>
              <a:r>
                <a:rPr lang="ko-KR" altLang="en-US" sz="1400" dirty="0"/>
                <a:t>인쇄 및 결재가능</a:t>
              </a:r>
              <a:r>
                <a:rPr lang="en-US" altLang="ko-KR" sz="1400" dirty="0"/>
                <a:t>)</a:t>
              </a:r>
              <a:br>
                <a:rPr lang="en-US" altLang="ko-KR" sz="1400" dirty="0"/>
              </a:br>
              <a:r>
                <a:rPr lang="en-US" altLang="ko-KR" sz="1400" dirty="0"/>
                <a:t/>
              </a:r>
              <a:br>
                <a:rPr lang="en-US" altLang="ko-KR" sz="1400" dirty="0"/>
              </a:br>
              <a:r>
                <a:rPr lang="en-US" altLang="ko-KR" sz="1400" dirty="0"/>
                <a:t/>
              </a:r>
              <a:br>
                <a:rPr lang="en-US" altLang="ko-KR" sz="1400" dirty="0"/>
              </a:br>
              <a:r>
                <a:rPr lang="en-US" altLang="ko-KR" sz="1400" dirty="0"/>
                <a:t/>
              </a:r>
              <a:br>
                <a:rPr lang="en-US" altLang="ko-KR" sz="1400" dirty="0"/>
              </a:br>
              <a:r>
                <a:rPr lang="ko-KR" altLang="en-US" sz="1400" dirty="0"/>
                <a:t>완결 건의 </a:t>
              </a:r>
              <a:r>
                <a:rPr lang="ko-KR" altLang="en-US" sz="1400" dirty="0" err="1"/>
                <a:t>출력창</a:t>
              </a:r>
              <a:r>
                <a:rPr lang="en-US" altLang="ko-KR" sz="1400" dirty="0"/>
                <a:t/>
              </a:r>
              <a:br>
                <a:rPr lang="en-US" altLang="ko-KR" sz="1400" dirty="0"/>
              </a:br>
              <a:r>
                <a:rPr lang="en-US" altLang="ko-KR" sz="1400" dirty="0"/>
                <a:t>(</a:t>
              </a:r>
              <a:r>
                <a:rPr lang="ko-KR" altLang="en-US" sz="1400" dirty="0" err="1"/>
                <a:t>인쇄만</a:t>
              </a:r>
              <a:r>
                <a:rPr lang="ko-KR" altLang="en-US" sz="1400" dirty="0"/>
                <a:t> 가능</a:t>
              </a:r>
              <a:r>
                <a:rPr lang="en-US" altLang="ko-KR" sz="1400" dirty="0"/>
                <a:t>)</a:t>
              </a:r>
            </a:p>
          </p:txBody>
        </p:sp>
        <p:sp>
          <p:nvSpPr>
            <p:cNvPr id="72" name="자유형 71"/>
            <p:cNvSpPr/>
            <p:nvPr/>
          </p:nvSpPr>
          <p:spPr>
            <a:xfrm>
              <a:off x="694525" y="1157231"/>
              <a:ext cx="3303207" cy="352670"/>
            </a:xfrm>
            <a:custGeom>
              <a:avLst/>
              <a:gdLst>
                <a:gd name="connsiteX0" fmla="*/ 80360 w 3171922"/>
                <a:gd name="connsiteY0" fmla="*/ 0 h 352670"/>
                <a:gd name="connsiteX1" fmla="*/ 3091562 w 3171922"/>
                <a:gd name="connsiteY1" fmla="*/ 0 h 352670"/>
                <a:gd name="connsiteX2" fmla="*/ 3171922 w 3171922"/>
                <a:gd name="connsiteY2" fmla="*/ 80360 h 352670"/>
                <a:gd name="connsiteX3" fmla="*/ 3171922 w 3171922"/>
                <a:gd name="connsiteY3" fmla="*/ 159746 h 352670"/>
                <a:gd name="connsiteX4" fmla="*/ 3171922 w 3171922"/>
                <a:gd name="connsiteY4" fmla="*/ 264638 h 352670"/>
                <a:gd name="connsiteX5" fmla="*/ 3171922 w 3171922"/>
                <a:gd name="connsiteY5" fmla="*/ 352670 h 352670"/>
                <a:gd name="connsiteX6" fmla="*/ 0 w 3171922"/>
                <a:gd name="connsiteY6" fmla="*/ 352670 h 352670"/>
                <a:gd name="connsiteX7" fmla="*/ 0 w 3171922"/>
                <a:gd name="connsiteY7" fmla="*/ 264638 h 352670"/>
                <a:gd name="connsiteX8" fmla="*/ 0 w 3171922"/>
                <a:gd name="connsiteY8" fmla="*/ 159746 h 352670"/>
                <a:gd name="connsiteX9" fmla="*/ 0 w 3171922"/>
                <a:gd name="connsiteY9" fmla="*/ 80360 h 352670"/>
                <a:gd name="connsiteX10" fmla="*/ 80360 w 3171922"/>
                <a:gd name="connsiteY10" fmla="*/ 0 h 35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1922" h="352670">
                  <a:moveTo>
                    <a:pt x="80360" y="0"/>
                  </a:moveTo>
                  <a:lnTo>
                    <a:pt x="3091562" y="0"/>
                  </a:lnTo>
                  <a:cubicBezTo>
                    <a:pt x="3135944" y="0"/>
                    <a:pt x="3171922" y="35978"/>
                    <a:pt x="3171922" y="80360"/>
                  </a:cubicBezTo>
                  <a:lnTo>
                    <a:pt x="3171922" y="159746"/>
                  </a:lnTo>
                  <a:lnTo>
                    <a:pt x="3171922" y="264638"/>
                  </a:lnTo>
                  <a:lnTo>
                    <a:pt x="3171922" y="352670"/>
                  </a:lnTo>
                  <a:lnTo>
                    <a:pt x="0" y="352670"/>
                  </a:lnTo>
                  <a:lnTo>
                    <a:pt x="0" y="264638"/>
                  </a:lnTo>
                  <a:lnTo>
                    <a:pt x="0" y="159746"/>
                  </a:lnTo>
                  <a:lnTo>
                    <a:pt x="0" y="80360"/>
                  </a:lnTo>
                  <a:cubicBezTo>
                    <a:pt x="0" y="35978"/>
                    <a:pt x="35978" y="0"/>
                    <a:pt x="80360" y="0"/>
                  </a:cubicBezTo>
                  <a:close/>
                </a:path>
              </a:pathLst>
            </a:custGeom>
            <a:solidFill>
              <a:srgbClr val="D6D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출력 창</a:t>
              </a:r>
            </a:p>
          </p:txBody>
        </p:sp>
      </p:grpSp>
      <p:sp>
        <p:nvSpPr>
          <p:cNvPr id="73" name="오른쪽 화살표 72"/>
          <p:cNvSpPr/>
          <p:nvPr/>
        </p:nvSpPr>
        <p:spPr>
          <a:xfrm>
            <a:off x="7674040" y="4444847"/>
            <a:ext cx="414609" cy="312026"/>
          </a:xfrm>
          <a:prstGeom prst="rightArrow">
            <a:avLst/>
          </a:prstGeom>
          <a:solidFill>
            <a:srgbClr val="33428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96170" y="3739896"/>
            <a:ext cx="1484483" cy="124358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9596169" y="5049942"/>
            <a:ext cx="1484483" cy="123080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5165445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6356" y="1242752"/>
            <a:ext cx="9325745" cy="4749675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157839" y="4157039"/>
            <a:ext cx="2743200" cy="365125"/>
          </a:xfrm>
        </p:spPr>
        <p:txBody>
          <a:bodyPr/>
          <a:lstStyle/>
          <a:p>
            <a:fld id="{BB91589A-D9C4-4988-8BA8-A3A13191CFF1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법인차량관리  </a:t>
            </a:r>
            <a:r>
              <a:rPr lang="en-US" altLang="ko-KR" dirty="0"/>
              <a:t>&gt; </a:t>
            </a:r>
            <a:r>
              <a:rPr lang="ko-KR" altLang="en-US" dirty="0"/>
              <a:t>법인차량관리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99158" y="831828"/>
            <a:ext cx="34992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/>
          <p:cNvGrpSpPr/>
          <p:nvPr/>
        </p:nvGrpSpPr>
        <p:grpSpPr>
          <a:xfrm>
            <a:off x="375389" y="3816506"/>
            <a:ext cx="3415814" cy="903166"/>
            <a:chOff x="562616" y="1059225"/>
            <a:chExt cx="3415814" cy="903166"/>
          </a:xfrm>
        </p:grpSpPr>
        <p:grpSp>
          <p:nvGrpSpPr>
            <p:cNvPr id="51" name="그룹 50"/>
            <p:cNvGrpSpPr/>
            <p:nvPr/>
          </p:nvGrpSpPr>
          <p:grpSpPr>
            <a:xfrm>
              <a:off x="694526" y="1157231"/>
              <a:ext cx="3283904" cy="805160"/>
              <a:chOff x="694526" y="1157231"/>
              <a:chExt cx="3283904" cy="805160"/>
            </a:xfrm>
          </p:grpSpPr>
          <p:sp>
            <p:nvSpPr>
              <p:cNvPr id="65" name="텍스트 개체 틀 20"/>
              <p:cNvSpPr txBox="1">
                <a:spLocks/>
              </p:cNvSpPr>
              <p:nvPr/>
            </p:nvSpPr>
            <p:spPr>
              <a:xfrm>
                <a:off x="694526" y="1417133"/>
                <a:ext cx="3283904" cy="545258"/>
              </a:xfrm>
              <a:prstGeom prst="roundRect">
                <a:avLst>
                  <a:gd name="adj" fmla="val 13046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 lnSpcReduction="10000"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ko-KR" sz="1400" dirty="0"/>
                  <a:t> </a:t>
                </a:r>
                <a:r>
                  <a:rPr lang="ko-KR" altLang="en-US" sz="1400" dirty="0" err="1"/>
                  <a:t>법인차량</a:t>
                </a:r>
                <a:r>
                  <a:rPr lang="ko-KR" altLang="en-US" sz="1400" dirty="0"/>
                  <a:t> 정보 등록</a:t>
                </a:r>
                <a:endParaRPr lang="en-US" altLang="ko-KR" sz="1400" dirty="0"/>
              </a:p>
            </p:txBody>
          </p:sp>
          <p:sp>
            <p:nvSpPr>
              <p:cNvPr id="66" name="자유형 65"/>
              <p:cNvSpPr/>
              <p:nvPr/>
            </p:nvSpPr>
            <p:spPr>
              <a:xfrm>
                <a:off x="694526" y="1157231"/>
                <a:ext cx="3283904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차량등록</a:t>
                </a:r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63" name="타원 62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4" name="TextBox 63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</a:endParaRPr>
              </a:p>
            </p:txBody>
          </p:sp>
        </p:grpSp>
      </p:grpSp>
      <p:grpSp>
        <p:nvGrpSpPr>
          <p:cNvPr id="53" name="그룹 52"/>
          <p:cNvGrpSpPr/>
          <p:nvPr/>
        </p:nvGrpSpPr>
        <p:grpSpPr>
          <a:xfrm>
            <a:off x="5582764" y="2506598"/>
            <a:ext cx="263819" cy="272056"/>
            <a:chOff x="562617" y="1053668"/>
            <a:chExt cx="263819" cy="272056"/>
          </a:xfrm>
        </p:grpSpPr>
        <p:sp>
          <p:nvSpPr>
            <p:cNvPr id="54" name="타원 53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9850290" y="3272940"/>
            <a:ext cx="263819" cy="263818"/>
            <a:chOff x="562617" y="1053668"/>
            <a:chExt cx="263819" cy="263818"/>
          </a:xfrm>
        </p:grpSpPr>
        <p:sp>
          <p:nvSpPr>
            <p:cNvPr id="94" name="타원 93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/>
            <p:nvPr userDrawn="1"/>
          </p:nvSpPr>
          <p:spPr>
            <a:xfrm>
              <a:off x="562617" y="1055323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100" b="1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sp>
        <p:nvSpPr>
          <p:cNvPr id="72" name="슬라이드 번호 개체 틀 2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rgbClr val="D6DCE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91589A-D9C4-4988-8BA8-A3A13191CFF1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grpSp>
        <p:nvGrpSpPr>
          <p:cNvPr id="46" name="그룹 45"/>
          <p:cNvGrpSpPr/>
          <p:nvPr/>
        </p:nvGrpSpPr>
        <p:grpSpPr>
          <a:xfrm>
            <a:off x="7796305" y="4522164"/>
            <a:ext cx="3742944" cy="1300950"/>
            <a:chOff x="562616" y="1059225"/>
            <a:chExt cx="3742944" cy="1300950"/>
          </a:xfrm>
        </p:grpSpPr>
        <p:grpSp>
          <p:nvGrpSpPr>
            <p:cNvPr id="52" name="그룹 51"/>
            <p:cNvGrpSpPr/>
            <p:nvPr/>
          </p:nvGrpSpPr>
          <p:grpSpPr>
            <a:xfrm>
              <a:off x="694526" y="1157231"/>
              <a:ext cx="3611034" cy="1202944"/>
              <a:chOff x="694526" y="1157231"/>
              <a:chExt cx="3611034" cy="1202944"/>
            </a:xfrm>
          </p:grpSpPr>
          <p:sp>
            <p:nvSpPr>
              <p:cNvPr id="76" name="텍스트 개체 틀 20"/>
              <p:cNvSpPr txBox="1">
                <a:spLocks/>
              </p:cNvSpPr>
              <p:nvPr/>
            </p:nvSpPr>
            <p:spPr>
              <a:xfrm>
                <a:off x="694526" y="1381868"/>
                <a:ext cx="3611034" cy="978307"/>
              </a:xfrm>
              <a:prstGeom prst="roundRect">
                <a:avLst>
                  <a:gd name="adj" fmla="val 14471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 err="1"/>
                  <a:t>일지작성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: </a:t>
                </a:r>
                <a:r>
                  <a:rPr lang="ko-KR" altLang="en-US" sz="1400" dirty="0"/>
                  <a:t>해당 차량의 운행일지 작성으로 이동</a:t>
                </a:r>
                <a:endParaRPr lang="en-US" altLang="ko-KR" sz="1400" dirty="0"/>
              </a:p>
              <a:p>
                <a:pPr>
                  <a:lnSpc>
                    <a:spcPct val="120000"/>
                  </a:lnSpc>
                </a:pPr>
                <a:r>
                  <a:rPr lang="ko-KR" altLang="en-US" sz="1400" dirty="0"/>
                  <a:t>수정 </a:t>
                </a:r>
                <a:r>
                  <a:rPr lang="en-US" altLang="ko-KR" sz="1400" dirty="0"/>
                  <a:t>: </a:t>
                </a:r>
                <a:r>
                  <a:rPr lang="ko-KR" altLang="en-US" sz="1400" dirty="0"/>
                  <a:t>해당 차량의 정보 수정</a:t>
                </a:r>
                <a:endParaRPr lang="en-US" altLang="ko-KR" sz="1400" dirty="0"/>
              </a:p>
            </p:txBody>
          </p:sp>
          <p:sp>
            <p:nvSpPr>
              <p:cNvPr id="78" name="자유형 77"/>
              <p:cNvSpPr/>
              <p:nvPr/>
            </p:nvSpPr>
            <p:spPr>
              <a:xfrm>
                <a:off x="694526" y="1157231"/>
                <a:ext cx="3611034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err="1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일지작성</a:t>
                </a:r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en-US" altLang="ko-KR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/ </a:t>
                </a:r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수정</a:t>
                </a:r>
              </a:p>
            </p:txBody>
          </p:sp>
        </p:grpSp>
        <p:grpSp>
          <p:nvGrpSpPr>
            <p:cNvPr id="71" name="그룹 70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74" name="타원 73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75" name="TextBox 74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3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</a:endParaRPr>
              </a:p>
            </p:txBody>
          </p:sp>
        </p:grpSp>
      </p:grpSp>
      <p:grpSp>
        <p:nvGrpSpPr>
          <p:cNvPr id="28" name="그룹 27"/>
          <p:cNvGrpSpPr/>
          <p:nvPr/>
        </p:nvGrpSpPr>
        <p:grpSpPr>
          <a:xfrm>
            <a:off x="8938426" y="2897863"/>
            <a:ext cx="263819" cy="263818"/>
            <a:chOff x="562617" y="1053668"/>
            <a:chExt cx="263819" cy="263818"/>
          </a:xfrm>
        </p:grpSpPr>
        <p:sp>
          <p:nvSpPr>
            <p:cNvPr id="29" name="타원 28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 userDrawn="1"/>
          </p:nvSpPr>
          <p:spPr>
            <a:xfrm>
              <a:off x="562617" y="1055323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100" b="1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375389" y="4992301"/>
            <a:ext cx="3415814" cy="1175794"/>
            <a:chOff x="562616" y="1059225"/>
            <a:chExt cx="3415814" cy="1175794"/>
          </a:xfrm>
        </p:grpSpPr>
        <p:grpSp>
          <p:nvGrpSpPr>
            <p:cNvPr id="32" name="그룹 31"/>
            <p:cNvGrpSpPr/>
            <p:nvPr/>
          </p:nvGrpSpPr>
          <p:grpSpPr>
            <a:xfrm>
              <a:off x="694526" y="1157231"/>
              <a:ext cx="3283904" cy="1077788"/>
              <a:chOff x="694526" y="1157231"/>
              <a:chExt cx="3283904" cy="1077788"/>
            </a:xfrm>
          </p:grpSpPr>
          <p:sp>
            <p:nvSpPr>
              <p:cNvPr id="36" name="텍스트 개체 틀 20"/>
              <p:cNvSpPr txBox="1">
                <a:spLocks/>
              </p:cNvSpPr>
              <p:nvPr/>
            </p:nvSpPr>
            <p:spPr>
              <a:xfrm>
                <a:off x="694526" y="1417132"/>
                <a:ext cx="3283904" cy="817887"/>
              </a:xfrm>
              <a:prstGeom prst="roundRect">
                <a:avLst>
                  <a:gd name="adj" fmla="val 13046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 lnSpcReduction="10000"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/>
                  <a:t>등록된 법인차량목록에서 차량번호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차종 등으로 차량 검색 가능</a:t>
                </a:r>
                <a:endParaRPr lang="en-US" altLang="ko-KR" sz="1400" dirty="0"/>
              </a:p>
            </p:txBody>
          </p:sp>
          <p:sp>
            <p:nvSpPr>
              <p:cNvPr id="37" name="자유형 36"/>
              <p:cNvSpPr/>
              <p:nvPr/>
            </p:nvSpPr>
            <p:spPr>
              <a:xfrm>
                <a:off x="694526" y="1157231"/>
                <a:ext cx="3283904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검색</a:t>
                </a:r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34" name="타원 33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5" name="TextBox 34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1050" b="1" i="0" u="none" strike="noStrike" kern="1200" cap="none" spc="0" normalizeH="0" baseline="0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 ExtraBold"/>
                  </a:rPr>
                  <a:t>2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996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6914" y="1260748"/>
            <a:ext cx="9318171" cy="4702764"/>
          </a:xfrm>
          <a:prstGeom prst="rect">
            <a:avLst/>
          </a:prstGeom>
        </p:spPr>
      </p:pic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법인차량관리  </a:t>
            </a:r>
            <a:r>
              <a:rPr lang="en-US" altLang="ko-KR" dirty="0"/>
              <a:t>&gt; </a:t>
            </a:r>
            <a:r>
              <a:rPr lang="ko-KR" altLang="en-US" dirty="0"/>
              <a:t>법인차량운행일지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99158" y="831828"/>
            <a:ext cx="34992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/>
          <p:cNvGrpSpPr/>
          <p:nvPr/>
        </p:nvGrpSpPr>
        <p:grpSpPr>
          <a:xfrm>
            <a:off x="7779213" y="2561881"/>
            <a:ext cx="3449618" cy="1185476"/>
            <a:chOff x="562616" y="1059225"/>
            <a:chExt cx="3449618" cy="1185476"/>
          </a:xfrm>
        </p:grpSpPr>
        <p:grpSp>
          <p:nvGrpSpPr>
            <p:cNvPr id="51" name="그룹 50"/>
            <p:cNvGrpSpPr/>
            <p:nvPr/>
          </p:nvGrpSpPr>
          <p:grpSpPr>
            <a:xfrm>
              <a:off x="694525" y="1157231"/>
              <a:ext cx="3317709" cy="1087470"/>
              <a:chOff x="694525" y="1157231"/>
              <a:chExt cx="3317709" cy="1087470"/>
            </a:xfrm>
          </p:grpSpPr>
          <p:sp>
            <p:nvSpPr>
              <p:cNvPr id="65" name="텍스트 개체 틀 20"/>
              <p:cNvSpPr txBox="1">
                <a:spLocks/>
              </p:cNvSpPr>
              <p:nvPr/>
            </p:nvSpPr>
            <p:spPr>
              <a:xfrm>
                <a:off x="694525" y="1417133"/>
                <a:ext cx="3317709" cy="827568"/>
              </a:xfrm>
              <a:prstGeom prst="roundRect">
                <a:avLst>
                  <a:gd name="adj" fmla="val 11826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ko-KR" sz="1400" dirty="0"/>
                  <a:t> </a:t>
                </a:r>
                <a:r>
                  <a:rPr lang="ko-KR" altLang="en-US" sz="1400" dirty="0"/>
                  <a:t>법인차량관리</a:t>
                </a:r>
                <a:r>
                  <a:rPr lang="en-US" altLang="ko-KR" sz="1400" dirty="0"/>
                  <a:t>&gt; 1. </a:t>
                </a:r>
                <a:r>
                  <a:rPr lang="ko-KR" altLang="en-US" sz="1400" dirty="0"/>
                  <a:t>법인차량관리에서 선택된 차량의 운행일지를 등록</a:t>
                </a:r>
                <a:endParaRPr lang="en-US" altLang="ko-KR" sz="1400" dirty="0"/>
              </a:p>
            </p:txBody>
          </p:sp>
          <p:sp>
            <p:nvSpPr>
              <p:cNvPr id="66" name="자유형 65"/>
              <p:cNvSpPr/>
              <p:nvPr/>
            </p:nvSpPr>
            <p:spPr>
              <a:xfrm>
                <a:off x="694525" y="1157231"/>
                <a:ext cx="3317709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600" spc="12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일지등록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63" name="타원 62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ko-KR" altLang="en-US" sz="1600"/>
              </a:p>
            </p:txBody>
          </p:sp>
          <p:sp>
            <p:nvSpPr>
              <p:cNvPr id="64" name="TextBox 63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</a:endParaRPr>
              </a:p>
            </p:txBody>
          </p:sp>
        </p:grpSp>
      </p:grpSp>
      <p:grpSp>
        <p:nvGrpSpPr>
          <p:cNvPr id="53" name="그룹 52"/>
          <p:cNvGrpSpPr/>
          <p:nvPr/>
        </p:nvGrpSpPr>
        <p:grpSpPr>
          <a:xfrm>
            <a:off x="5625990" y="2649710"/>
            <a:ext cx="263819" cy="272056"/>
            <a:chOff x="562617" y="1053668"/>
            <a:chExt cx="263819" cy="272056"/>
          </a:xfrm>
        </p:grpSpPr>
        <p:sp>
          <p:nvSpPr>
            <p:cNvPr id="54" name="타원 53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1587648" y="3615448"/>
            <a:ext cx="263819" cy="263818"/>
            <a:chOff x="562617" y="1053668"/>
            <a:chExt cx="263819" cy="263818"/>
          </a:xfrm>
        </p:grpSpPr>
        <p:sp>
          <p:nvSpPr>
            <p:cNvPr id="94" name="타원 93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/>
            <p:nvPr userDrawn="1"/>
          </p:nvSpPr>
          <p:spPr>
            <a:xfrm>
              <a:off x="562617" y="1055323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100" b="1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sp>
        <p:nvSpPr>
          <p:cNvPr id="72" name="슬라이드 번호 개체 틀 2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rgbClr val="D6DCE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91589A-D9C4-4988-8BA8-A3A13191CFF1}" type="slidenum">
              <a:rPr lang="ko-KR" altLang="en-US" smtClean="0"/>
              <a:pPr/>
              <a:t>58</a:t>
            </a:fld>
            <a:endParaRPr lang="ko-KR" altLang="en-US" dirty="0"/>
          </a:p>
        </p:txBody>
      </p:sp>
      <p:grpSp>
        <p:nvGrpSpPr>
          <p:cNvPr id="31" name="그룹 30"/>
          <p:cNvGrpSpPr/>
          <p:nvPr/>
        </p:nvGrpSpPr>
        <p:grpSpPr>
          <a:xfrm>
            <a:off x="2810561" y="3216357"/>
            <a:ext cx="263819" cy="263818"/>
            <a:chOff x="562617" y="1053668"/>
            <a:chExt cx="263819" cy="263818"/>
          </a:xfrm>
        </p:grpSpPr>
        <p:sp>
          <p:nvSpPr>
            <p:cNvPr id="32" name="타원 31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 userDrawn="1"/>
          </p:nvSpPr>
          <p:spPr>
            <a:xfrm>
              <a:off x="562617" y="1055323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100" b="1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948645" y="4109827"/>
            <a:ext cx="3614210" cy="898096"/>
            <a:chOff x="562616" y="1059225"/>
            <a:chExt cx="3614210" cy="898096"/>
          </a:xfrm>
        </p:grpSpPr>
        <p:grpSp>
          <p:nvGrpSpPr>
            <p:cNvPr id="38" name="그룹 37"/>
            <p:cNvGrpSpPr/>
            <p:nvPr/>
          </p:nvGrpSpPr>
          <p:grpSpPr>
            <a:xfrm>
              <a:off x="694525" y="1157231"/>
              <a:ext cx="3482301" cy="800090"/>
              <a:chOff x="694525" y="1157231"/>
              <a:chExt cx="3482301" cy="800090"/>
            </a:xfrm>
          </p:grpSpPr>
          <p:sp>
            <p:nvSpPr>
              <p:cNvPr id="42" name="텍스트 개체 틀 20"/>
              <p:cNvSpPr txBox="1">
                <a:spLocks/>
              </p:cNvSpPr>
              <p:nvPr/>
            </p:nvSpPr>
            <p:spPr>
              <a:xfrm>
                <a:off x="694525" y="1417133"/>
                <a:ext cx="3482301" cy="540188"/>
              </a:xfrm>
              <a:prstGeom prst="roundRect">
                <a:avLst>
                  <a:gd name="adj" fmla="val 18124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/>
                  <a:t>법인차량관리</a:t>
                </a:r>
                <a:r>
                  <a:rPr lang="en-US" altLang="ko-KR" sz="1400" dirty="0"/>
                  <a:t>&gt; 1. </a:t>
                </a:r>
                <a:r>
                  <a:rPr lang="ko-KR" altLang="en-US" sz="1400" dirty="0"/>
                  <a:t>법인차량관리 페이지로 이동</a:t>
                </a:r>
                <a:endParaRPr lang="en-US" altLang="ko-KR" sz="1400" dirty="0"/>
              </a:p>
            </p:txBody>
          </p:sp>
          <p:sp>
            <p:nvSpPr>
              <p:cNvPr id="43" name="자유형 42"/>
              <p:cNvSpPr/>
              <p:nvPr/>
            </p:nvSpPr>
            <p:spPr>
              <a:xfrm>
                <a:off x="694525" y="1157231"/>
                <a:ext cx="3482301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600" spc="120" dirty="0" err="1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차량목록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40" name="타원 39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ko-KR" altLang="en-US" sz="1600"/>
              </a:p>
            </p:txBody>
          </p:sp>
          <p:sp>
            <p:nvSpPr>
              <p:cNvPr id="41" name="TextBox 40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2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</a:endParaRPr>
              </a:p>
            </p:txBody>
          </p:sp>
        </p:grpSp>
      </p:grpSp>
      <p:grpSp>
        <p:nvGrpSpPr>
          <p:cNvPr id="44" name="그룹 43"/>
          <p:cNvGrpSpPr/>
          <p:nvPr/>
        </p:nvGrpSpPr>
        <p:grpSpPr>
          <a:xfrm>
            <a:off x="948645" y="5185106"/>
            <a:ext cx="3415814" cy="1171244"/>
            <a:chOff x="562616" y="1059225"/>
            <a:chExt cx="3415814" cy="1171244"/>
          </a:xfrm>
        </p:grpSpPr>
        <p:grpSp>
          <p:nvGrpSpPr>
            <p:cNvPr id="45" name="그룹 44"/>
            <p:cNvGrpSpPr/>
            <p:nvPr/>
          </p:nvGrpSpPr>
          <p:grpSpPr>
            <a:xfrm>
              <a:off x="694526" y="1157231"/>
              <a:ext cx="3283904" cy="1073238"/>
              <a:chOff x="694526" y="1157231"/>
              <a:chExt cx="3283904" cy="1073238"/>
            </a:xfrm>
          </p:grpSpPr>
          <p:sp>
            <p:nvSpPr>
              <p:cNvPr id="49" name="텍스트 개체 틀 20"/>
              <p:cNvSpPr txBox="1">
                <a:spLocks/>
              </p:cNvSpPr>
              <p:nvPr/>
            </p:nvSpPr>
            <p:spPr>
              <a:xfrm>
                <a:off x="694526" y="1417133"/>
                <a:ext cx="3283904" cy="813336"/>
              </a:xfrm>
              <a:prstGeom prst="roundRect">
                <a:avLst>
                  <a:gd name="adj" fmla="val 13046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 err="1"/>
                  <a:t>차량별</a:t>
                </a:r>
                <a:r>
                  <a:rPr lang="ko-KR" altLang="en-US" sz="1400" dirty="0"/>
                  <a:t> 등록된 일지 내역을 목록으로 표시</a:t>
                </a:r>
                <a:r>
                  <a:rPr lang="en-US" altLang="ko-KR" sz="1400" dirty="0"/>
                  <a:t>,</a:t>
                </a:r>
                <a:br>
                  <a:rPr lang="en-US" altLang="ko-KR" sz="1400" dirty="0"/>
                </a:br>
                <a:r>
                  <a:rPr lang="ko-KR" altLang="en-US" sz="1400" dirty="0" err="1"/>
                  <a:t>관리란에서</a:t>
                </a:r>
                <a:r>
                  <a:rPr lang="ko-KR" altLang="en-US" sz="1400" dirty="0"/>
                  <a:t> 수정 버튼으로 일지 수정 가능</a:t>
                </a:r>
                <a:r>
                  <a:rPr lang="en-US" altLang="ko-KR" sz="1400" dirty="0"/>
                  <a:t>.</a:t>
                </a:r>
              </a:p>
            </p:txBody>
          </p:sp>
          <p:sp>
            <p:nvSpPr>
              <p:cNvPr id="52" name="자유형 51"/>
              <p:cNvSpPr/>
              <p:nvPr/>
            </p:nvSpPr>
            <p:spPr>
              <a:xfrm>
                <a:off x="694526" y="1157231"/>
                <a:ext cx="3283904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법인차량운행일지</a:t>
                </a: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47" name="타원 46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ko-KR" altLang="en-US" sz="1600"/>
              </a:p>
            </p:txBody>
          </p:sp>
          <p:sp>
            <p:nvSpPr>
              <p:cNvPr id="48" name="TextBox 47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3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883750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6913" y="1255349"/>
            <a:ext cx="9318173" cy="470761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A8C0F09-FD9F-435A-A2CC-100B5FBF6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DD8CE21-54CB-4E6A-8E8A-D0662B3BE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회사정보관리 </a:t>
            </a:r>
            <a:r>
              <a:rPr lang="en-US" altLang="ko-KR" dirty="0"/>
              <a:t>&gt; </a:t>
            </a:r>
            <a:r>
              <a:rPr lang="ko-KR" altLang="en-US" dirty="0"/>
              <a:t>회사기초정보입력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5768549" y="5546209"/>
            <a:ext cx="263819" cy="272056"/>
            <a:chOff x="562617" y="1053668"/>
            <a:chExt cx="263819" cy="272056"/>
          </a:xfrm>
        </p:grpSpPr>
        <p:sp>
          <p:nvSpPr>
            <p:cNvPr id="12" name="타원 11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626941" y="3496506"/>
            <a:ext cx="3726859" cy="2060501"/>
            <a:chOff x="562616" y="1059225"/>
            <a:chExt cx="3726859" cy="2060501"/>
          </a:xfrm>
          <a:effectLst>
            <a:outerShdw blurRad="127000" dist="38100" dir="2700000" algn="tl" rotWithShape="0">
              <a:prstClr val="black">
                <a:alpha val="19000"/>
              </a:prstClr>
            </a:outerShdw>
          </a:effectLst>
        </p:grpSpPr>
        <p:grpSp>
          <p:nvGrpSpPr>
            <p:cNvPr id="22" name="그룹 21"/>
            <p:cNvGrpSpPr/>
            <p:nvPr/>
          </p:nvGrpSpPr>
          <p:grpSpPr>
            <a:xfrm>
              <a:off x="694525" y="1157231"/>
              <a:ext cx="3594950" cy="1962495"/>
              <a:chOff x="694525" y="1157231"/>
              <a:chExt cx="3594950" cy="1962495"/>
            </a:xfrm>
          </p:grpSpPr>
          <p:sp>
            <p:nvSpPr>
              <p:cNvPr id="26" name="텍스트 개체 틀 20"/>
              <p:cNvSpPr txBox="1">
                <a:spLocks/>
              </p:cNvSpPr>
              <p:nvPr/>
            </p:nvSpPr>
            <p:spPr>
              <a:xfrm>
                <a:off x="694525" y="1417131"/>
                <a:ext cx="3594950" cy="1702595"/>
              </a:xfrm>
              <a:prstGeom prst="roundRect">
                <a:avLst>
                  <a:gd name="adj" fmla="val 5381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/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ko-KR" sz="1400" dirty="0"/>
                  <a:t>ERP</a:t>
                </a:r>
                <a:r>
                  <a:rPr lang="ko-KR" altLang="en-US" sz="1400" dirty="0"/>
                  <a:t>를 사용하고 있는 회사에 대한 기초정보들을 입력하여 등록</a:t>
                </a:r>
                <a:r>
                  <a:rPr lang="en-US" altLang="ko-KR" sz="1400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sz="1400" dirty="0"/>
                  <a:t>회사의 기초 정보 외에도 메인사이트에 표시되는 헤더의 메뉴 이름과 메인 텍스트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카피라이트를 등록할 수 있음</a:t>
                </a:r>
                <a:r>
                  <a:rPr lang="en-US" altLang="ko-KR" sz="1400" dirty="0"/>
                  <a:t>.</a:t>
                </a:r>
                <a:endParaRPr lang="ko-KR" altLang="en-US" sz="1400" dirty="0"/>
              </a:p>
            </p:txBody>
          </p:sp>
          <p:sp>
            <p:nvSpPr>
              <p:cNvPr id="27" name="자유형 26"/>
              <p:cNvSpPr/>
              <p:nvPr/>
            </p:nvSpPr>
            <p:spPr>
              <a:xfrm>
                <a:off x="694525" y="1157231"/>
                <a:ext cx="3594950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회사기초정보입력</a:t>
                </a: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24" name="타원 23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5" name="TextBox 24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10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1</a:t>
                </a:r>
                <a:endParaRPr kumimoji="0" lang="ko-KR" altLang="en-US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740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데이터베이스 설계 구조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3-2.</a:t>
            </a:r>
            <a:r>
              <a:rPr lang="ko-KR" altLang="en-US" dirty="0"/>
              <a:t>테이블명세서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745638"/>
              </p:ext>
            </p:extLst>
          </p:nvPr>
        </p:nvGraphicFramePr>
        <p:xfrm>
          <a:off x="1930400" y="1403271"/>
          <a:ext cx="8331200" cy="5029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503">
                  <a:extLst>
                    <a:ext uri="{9D8B030D-6E8A-4147-A177-3AD203B41FA5}">
                      <a16:colId xmlns:a16="http://schemas.microsoft.com/office/drawing/2014/main" val="793148813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141156966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4192322075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363277371"/>
                    </a:ext>
                  </a:extLst>
                </a:gridCol>
                <a:gridCol w="353503">
                  <a:extLst>
                    <a:ext uri="{9D8B030D-6E8A-4147-A177-3AD203B41FA5}">
                      <a16:colId xmlns:a16="http://schemas.microsoft.com/office/drawing/2014/main" val="396028538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3573618347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097493185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2370345627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데이터베이스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erp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작성자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윤가희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033249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employee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작성일자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2020.12.04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23780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사원 회원가입</a:t>
                      </a:r>
                    </a:p>
                  </a:txBody>
                  <a:tcPr marL="14287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612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한글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영문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길이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NN 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기본값 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843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emp_id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auto_increment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724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부서코드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emp_department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Join kind_department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5137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직책코드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emp_position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Join kind_position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7795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사원번호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emp_num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YY+MM+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부서코드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+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emp_id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28328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입사년월일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emp_enter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5083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사원이름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emp_name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765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생년월일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emp_birth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8237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비밀번호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emp_password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초기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생년월일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자리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76158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이메일주소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emp_email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0174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erp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회원가입일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emp_regdate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DATE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467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부서장여부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emp_headcheck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168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호봉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emp_step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3696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권한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emp_auth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6900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승인여부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emp_confirm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4827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사진경로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emp_photo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8640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연차생성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emp_off_total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DOUBLE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8179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사용한 휴가일수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emp_off_use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DOUBLE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1924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남은 휴가일수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emp_off_remain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DOUBLE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0609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46252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8047" y="1243584"/>
            <a:ext cx="9336104" cy="4785652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8033544" y="3588494"/>
            <a:ext cx="3303976" cy="2890285"/>
            <a:chOff x="8033544" y="3588494"/>
            <a:chExt cx="3303976" cy="2890285"/>
          </a:xfrm>
        </p:grpSpPr>
        <p:grpSp>
          <p:nvGrpSpPr>
            <p:cNvPr id="58" name="그룹 57"/>
            <p:cNvGrpSpPr/>
            <p:nvPr/>
          </p:nvGrpSpPr>
          <p:grpSpPr>
            <a:xfrm>
              <a:off x="8165598" y="3696386"/>
              <a:ext cx="3171922" cy="2782393"/>
              <a:chOff x="694526" y="1157231"/>
              <a:chExt cx="3171922" cy="3092797"/>
            </a:xfrm>
          </p:grpSpPr>
          <p:sp>
            <p:nvSpPr>
              <p:cNvPr id="62" name="텍스트 개체 틀 20"/>
              <p:cNvSpPr txBox="1">
                <a:spLocks/>
              </p:cNvSpPr>
              <p:nvPr/>
            </p:nvSpPr>
            <p:spPr>
              <a:xfrm>
                <a:off x="694526" y="1417130"/>
                <a:ext cx="3171922" cy="2832898"/>
              </a:xfrm>
              <a:prstGeom prst="roundRect">
                <a:avLst>
                  <a:gd name="adj" fmla="val 3065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dirty="0"/>
                  <a:t> </a:t>
                </a:r>
                <a:r>
                  <a:rPr lang="ko-KR" altLang="en-US" sz="1400" dirty="0"/>
                  <a:t>요청서의 내용 확인과 결재 및 인쇄 가능</a:t>
                </a:r>
                <a:endParaRPr lang="en-US" altLang="ko-KR" sz="1400" dirty="0"/>
              </a:p>
              <a:p>
                <a:endParaRPr lang="ko-KR" altLang="en-US" sz="1400" dirty="0"/>
              </a:p>
            </p:txBody>
          </p:sp>
          <p:sp>
            <p:nvSpPr>
              <p:cNvPr id="63" name="자유형 62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보기</a:t>
                </a:r>
              </a:p>
            </p:txBody>
          </p:sp>
        </p:grpSp>
        <p:grpSp>
          <p:nvGrpSpPr>
            <p:cNvPr id="70" name="그룹 69"/>
            <p:cNvGrpSpPr/>
            <p:nvPr/>
          </p:nvGrpSpPr>
          <p:grpSpPr>
            <a:xfrm>
              <a:off x="8033544" y="3588494"/>
              <a:ext cx="263819" cy="263818"/>
              <a:chOff x="562617" y="1053668"/>
              <a:chExt cx="263819" cy="263818"/>
            </a:xfrm>
          </p:grpSpPr>
          <p:sp>
            <p:nvSpPr>
              <p:cNvPr id="71" name="타원 70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TextBox 71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10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4</a:t>
                </a:r>
                <a:endParaRPr kumimoji="0" lang="ko-KR" altLang="en-US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전자결재관리 </a:t>
            </a:r>
            <a:r>
              <a:rPr lang="en-US" altLang="ko-KR" dirty="0"/>
              <a:t>&gt; </a:t>
            </a:r>
            <a:r>
              <a:rPr lang="ko-KR" altLang="en-US" dirty="0"/>
              <a:t>미결함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2580069" y="4045027"/>
            <a:ext cx="263819" cy="272056"/>
            <a:chOff x="562617" y="1053668"/>
            <a:chExt cx="263819" cy="272056"/>
          </a:xfrm>
        </p:grpSpPr>
        <p:sp>
          <p:nvSpPr>
            <p:cNvPr id="14" name="타원 13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2580069" y="4571611"/>
            <a:ext cx="263819" cy="263818"/>
            <a:chOff x="562617" y="1053668"/>
            <a:chExt cx="263819" cy="263818"/>
          </a:xfrm>
        </p:grpSpPr>
        <p:sp>
          <p:nvSpPr>
            <p:cNvPr id="25" name="타원 24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 userDrawn="1"/>
          </p:nvSpPr>
          <p:spPr>
            <a:xfrm>
              <a:off x="562617" y="1056229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7309065" y="4226326"/>
            <a:ext cx="263819" cy="263818"/>
            <a:chOff x="562617" y="1053668"/>
            <a:chExt cx="263819" cy="263818"/>
          </a:xfrm>
        </p:grpSpPr>
        <p:sp>
          <p:nvSpPr>
            <p:cNvPr id="28" name="타원 27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 userDrawn="1"/>
          </p:nvSpPr>
          <p:spPr>
            <a:xfrm>
              <a:off x="562617" y="1056229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cxnSp>
        <p:nvCxnSpPr>
          <p:cNvPr id="6" name="직선 연결선 5"/>
          <p:cNvCxnSpPr/>
          <p:nvPr/>
        </p:nvCxnSpPr>
        <p:spPr>
          <a:xfrm>
            <a:off x="499158" y="831828"/>
            <a:ext cx="34992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401138" y="3400109"/>
            <a:ext cx="3303832" cy="979369"/>
            <a:chOff x="562616" y="1059225"/>
            <a:chExt cx="3303832" cy="979369"/>
          </a:xfrm>
        </p:grpSpPr>
        <p:grpSp>
          <p:nvGrpSpPr>
            <p:cNvPr id="31" name="그룹 30"/>
            <p:cNvGrpSpPr/>
            <p:nvPr/>
          </p:nvGrpSpPr>
          <p:grpSpPr>
            <a:xfrm>
              <a:off x="694526" y="1157231"/>
              <a:ext cx="3171922" cy="881363"/>
              <a:chOff x="694526" y="1157231"/>
              <a:chExt cx="3171922" cy="881363"/>
            </a:xfrm>
          </p:grpSpPr>
          <p:sp>
            <p:nvSpPr>
              <p:cNvPr id="35" name="텍스트 개체 틀 20"/>
              <p:cNvSpPr txBox="1">
                <a:spLocks/>
              </p:cNvSpPr>
              <p:nvPr/>
            </p:nvSpPr>
            <p:spPr>
              <a:xfrm>
                <a:off x="694526" y="1417132"/>
                <a:ext cx="3171922" cy="621462"/>
              </a:xfrm>
              <a:prstGeom prst="roundRect">
                <a:avLst>
                  <a:gd name="adj" fmla="val 16179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dirty="0"/>
                  <a:t> </a:t>
                </a:r>
                <a:r>
                  <a:rPr lang="ko-KR" altLang="en-US" sz="1400" dirty="0"/>
                  <a:t>각 부서의 월별 미결 </a:t>
                </a:r>
                <a:r>
                  <a:rPr lang="ko-KR" altLang="en-US" sz="1400" dirty="0" err="1"/>
                  <a:t>구매요청서</a:t>
                </a:r>
                <a:r>
                  <a:rPr lang="ko-KR" altLang="en-US" sz="1400" dirty="0"/>
                  <a:t> 내역</a:t>
                </a:r>
              </a:p>
            </p:txBody>
          </p:sp>
          <p:sp>
            <p:nvSpPr>
              <p:cNvPr id="36" name="자유형 35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err="1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구매요청서</a:t>
                </a:r>
                <a:endParaRPr lang="ko-KR" altLang="en-US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33" name="타원 32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600"/>
              </a:p>
            </p:txBody>
          </p:sp>
          <p:sp>
            <p:nvSpPr>
              <p:cNvPr id="34" name="TextBox 33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1050" b="1" i="0" u="none" strike="noStrike" kern="1200" cap="none" spc="0" normalizeH="0" baseline="0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 ExtraBold"/>
                    <a:cs typeface="+mn-cs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84" name="그룹 83"/>
          <p:cNvGrpSpPr/>
          <p:nvPr/>
        </p:nvGrpSpPr>
        <p:grpSpPr>
          <a:xfrm>
            <a:off x="372562" y="4490796"/>
            <a:ext cx="3303832" cy="1748238"/>
            <a:chOff x="562616" y="1059225"/>
            <a:chExt cx="3303832" cy="1748238"/>
          </a:xfrm>
        </p:grpSpPr>
        <p:grpSp>
          <p:nvGrpSpPr>
            <p:cNvPr id="85" name="그룹 84"/>
            <p:cNvGrpSpPr/>
            <p:nvPr/>
          </p:nvGrpSpPr>
          <p:grpSpPr>
            <a:xfrm>
              <a:off x="694526" y="1157231"/>
              <a:ext cx="3171922" cy="1650232"/>
              <a:chOff x="694526" y="1157231"/>
              <a:chExt cx="3171922" cy="1650232"/>
            </a:xfrm>
          </p:grpSpPr>
          <p:sp>
            <p:nvSpPr>
              <p:cNvPr id="89" name="텍스트 개체 틀 20"/>
              <p:cNvSpPr txBox="1">
                <a:spLocks/>
              </p:cNvSpPr>
              <p:nvPr/>
            </p:nvSpPr>
            <p:spPr>
              <a:xfrm>
                <a:off x="694526" y="1417132"/>
                <a:ext cx="3171922" cy="1390331"/>
              </a:xfrm>
              <a:prstGeom prst="roundRect">
                <a:avLst>
                  <a:gd name="adj" fmla="val 3065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dirty="0"/>
                  <a:t> </a:t>
                </a:r>
                <a:r>
                  <a:rPr lang="ko-KR" altLang="en-US" sz="1400" dirty="0"/>
                  <a:t>전 직원의 미결 </a:t>
                </a:r>
                <a:r>
                  <a:rPr lang="ko-KR" altLang="en-US" sz="1400" dirty="0" err="1"/>
                  <a:t>휴가신청서</a:t>
                </a:r>
                <a:r>
                  <a:rPr lang="ko-KR" altLang="en-US" sz="1400" dirty="0"/>
                  <a:t> 내역</a:t>
                </a:r>
              </a:p>
            </p:txBody>
          </p:sp>
          <p:sp>
            <p:nvSpPr>
              <p:cNvPr id="90" name="자유형 89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err="1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휴가신청서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86" name="그룹 85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87" name="타원 86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88" name="TextBox 87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100" b="1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2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</a:endParaRPr>
              </a:p>
            </p:txBody>
          </p:sp>
        </p:grpSp>
      </p:grpSp>
      <p:grpSp>
        <p:nvGrpSpPr>
          <p:cNvPr id="39" name="그룹 38"/>
          <p:cNvGrpSpPr/>
          <p:nvPr/>
        </p:nvGrpSpPr>
        <p:grpSpPr>
          <a:xfrm>
            <a:off x="1482223" y="1649792"/>
            <a:ext cx="263819" cy="272056"/>
            <a:chOff x="562617" y="1053668"/>
            <a:chExt cx="263819" cy="272056"/>
          </a:xfrm>
        </p:grpSpPr>
        <p:sp>
          <p:nvSpPr>
            <p:cNvPr id="40" name="타원 39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2342419" y="1647828"/>
            <a:ext cx="263819" cy="263818"/>
            <a:chOff x="562617" y="1053668"/>
            <a:chExt cx="263819" cy="263818"/>
          </a:xfrm>
        </p:grpSpPr>
        <p:sp>
          <p:nvSpPr>
            <p:cNvPr id="43" name="타원 42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 userDrawn="1"/>
          </p:nvSpPr>
          <p:spPr>
            <a:xfrm>
              <a:off x="562617" y="1056229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834" y="5256399"/>
            <a:ext cx="2896678" cy="81453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grpSp>
        <p:nvGrpSpPr>
          <p:cNvPr id="49" name="그룹 48"/>
          <p:cNvGrpSpPr/>
          <p:nvPr/>
        </p:nvGrpSpPr>
        <p:grpSpPr>
          <a:xfrm>
            <a:off x="9850290" y="2144061"/>
            <a:ext cx="263819" cy="263818"/>
            <a:chOff x="562617" y="1053668"/>
            <a:chExt cx="263819" cy="263818"/>
          </a:xfrm>
        </p:grpSpPr>
        <p:sp>
          <p:nvSpPr>
            <p:cNvPr id="50" name="타원 49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/>
            <p:cNvSpPr txBox="1"/>
            <p:nvPr userDrawn="1"/>
          </p:nvSpPr>
          <p:spPr>
            <a:xfrm>
              <a:off x="562617" y="1056229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10336730" y="2144061"/>
            <a:ext cx="263819" cy="263818"/>
            <a:chOff x="562617" y="1053668"/>
            <a:chExt cx="263819" cy="263818"/>
          </a:xfrm>
        </p:grpSpPr>
        <p:sp>
          <p:nvSpPr>
            <p:cNvPr id="55" name="타원 54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/>
            <p:cNvSpPr txBox="1"/>
            <p:nvPr userDrawn="1"/>
          </p:nvSpPr>
          <p:spPr>
            <a:xfrm>
              <a:off x="562617" y="1056229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100" b="1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pic>
        <p:nvPicPr>
          <p:cNvPr id="64" name="그림 6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7112" y="4326340"/>
            <a:ext cx="1467959" cy="209610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grpSp>
        <p:nvGrpSpPr>
          <p:cNvPr id="7" name="그룹 6"/>
          <p:cNvGrpSpPr/>
          <p:nvPr/>
        </p:nvGrpSpPr>
        <p:grpSpPr>
          <a:xfrm>
            <a:off x="4238062" y="3564477"/>
            <a:ext cx="3283111" cy="2642437"/>
            <a:chOff x="4238062" y="3564477"/>
            <a:chExt cx="3283111" cy="2642437"/>
          </a:xfrm>
        </p:grpSpPr>
        <p:grpSp>
          <p:nvGrpSpPr>
            <p:cNvPr id="77" name="그룹 76"/>
            <p:cNvGrpSpPr/>
            <p:nvPr/>
          </p:nvGrpSpPr>
          <p:grpSpPr>
            <a:xfrm>
              <a:off x="4349251" y="3696386"/>
              <a:ext cx="3171922" cy="2510528"/>
              <a:chOff x="694526" y="1157231"/>
              <a:chExt cx="3171922" cy="2790603"/>
            </a:xfrm>
          </p:grpSpPr>
          <p:sp>
            <p:nvSpPr>
              <p:cNvPr id="81" name="텍스트 개체 틀 20"/>
              <p:cNvSpPr txBox="1">
                <a:spLocks/>
              </p:cNvSpPr>
              <p:nvPr/>
            </p:nvSpPr>
            <p:spPr>
              <a:xfrm>
                <a:off x="694526" y="1417130"/>
                <a:ext cx="3171922" cy="2530704"/>
              </a:xfrm>
              <a:prstGeom prst="roundRect">
                <a:avLst>
                  <a:gd name="adj" fmla="val 3065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dirty="0"/>
                  <a:t> </a:t>
                </a:r>
                <a:r>
                  <a:rPr lang="ko-KR" altLang="en-US" sz="1400" dirty="0"/>
                  <a:t>결재 승인 → </a:t>
                </a:r>
                <a:r>
                  <a:rPr lang="en-US" altLang="ko-KR" sz="1400" dirty="0"/>
                  <a:t> </a:t>
                </a:r>
                <a:r>
                  <a:rPr lang="ko-KR" altLang="en-US" sz="1400" dirty="0"/>
                  <a:t>전자결재관리 </a:t>
                </a:r>
                <a:r>
                  <a:rPr lang="en-US" altLang="ko-KR" sz="1400" dirty="0"/>
                  <a:t>&gt; 2. </a:t>
                </a:r>
                <a:r>
                  <a:rPr lang="ko-KR" altLang="en-US" sz="1400" dirty="0"/>
                  <a:t>완결함</a:t>
                </a:r>
                <a:endParaRPr lang="en-US" altLang="ko-KR" sz="1400" dirty="0"/>
              </a:p>
              <a:p>
                <a:endParaRPr lang="ko-KR" altLang="en-US" sz="1400" dirty="0"/>
              </a:p>
            </p:txBody>
          </p:sp>
          <p:sp>
            <p:nvSpPr>
              <p:cNvPr id="82" name="자유형 81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결재</a:t>
                </a:r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4238062" y="3564477"/>
              <a:ext cx="263819" cy="263818"/>
              <a:chOff x="562617" y="1053668"/>
              <a:chExt cx="263819" cy="263818"/>
            </a:xfrm>
          </p:grpSpPr>
          <p:sp>
            <p:nvSpPr>
              <p:cNvPr id="68" name="타원 67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TextBox 68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1100" b="1" i="0" u="none" strike="noStrike" kern="1200" cap="none" spc="0" normalizeH="0" baseline="0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 ExtraBold"/>
                    <a:cs typeface="+mn-cs"/>
                  </a:rPr>
                  <a:t>3</a:t>
                </a:r>
                <a:endParaRPr kumimoji="0" lang="ko-KR" altLang="en-US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sp>
        <p:nvSpPr>
          <p:cNvPr id="2" name="모서리가 둥근 직사각형 1"/>
          <p:cNvSpPr/>
          <p:nvPr/>
        </p:nvSpPr>
        <p:spPr>
          <a:xfrm>
            <a:off x="4528843" y="4400059"/>
            <a:ext cx="2831931" cy="772016"/>
          </a:xfrm>
          <a:prstGeom prst="roundRect">
            <a:avLst>
              <a:gd name="adj" fmla="val 9264"/>
            </a:avLst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pPr algn="ctr"/>
            <a:endParaRPr lang="ko-KR" altLang="en-US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4528843" y="5294724"/>
            <a:ext cx="2831931" cy="772016"/>
          </a:xfrm>
          <a:prstGeom prst="roundRect">
            <a:avLst>
              <a:gd name="adj" fmla="val 9264"/>
            </a:avLst>
          </a:prstGeom>
          <a:blipFill dpi="0"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7528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61</a:t>
            </a:fld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전자결재관리 </a:t>
            </a:r>
            <a:r>
              <a:rPr lang="en-US" altLang="ko-KR" dirty="0"/>
              <a:t>&gt; </a:t>
            </a:r>
            <a:r>
              <a:rPr lang="ko-KR" altLang="en-US" dirty="0"/>
              <a:t>완결함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99158" y="831828"/>
            <a:ext cx="34992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8750" y="1270700"/>
            <a:ext cx="9336231" cy="4750606"/>
          </a:xfrm>
          <a:prstGeom prst="rect">
            <a:avLst/>
          </a:prstGeom>
        </p:spPr>
      </p:pic>
      <p:grpSp>
        <p:nvGrpSpPr>
          <p:cNvPr id="30" name="그룹 29"/>
          <p:cNvGrpSpPr/>
          <p:nvPr/>
        </p:nvGrpSpPr>
        <p:grpSpPr>
          <a:xfrm>
            <a:off x="694590" y="2974122"/>
            <a:ext cx="3303832" cy="931113"/>
            <a:chOff x="562616" y="1059225"/>
            <a:chExt cx="3303832" cy="931113"/>
          </a:xfrm>
        </p:grpSpPr>
        <p:grpSp>
          <p:nvGrpSpPr>
            <p:cNvPr id="31" name="그룹 30"/>
            <p:cNvGrpSpPr/>
            <p:nvPr/>
          </p:nvGrpSpPr>
          <p:grpSpPr>
            <a:xfrm>
              <a:off x="694526" y="1157231"/>
              <a:ext cx="3171922" cy="833107"/>
              <a:chOff x="694526" y="1157231"/>
              <a:chExt cx="3171922" cy="833107"/>
            </a:xfrm>
          </p:grpSpPr>
          <p:sp>
            <p:nvSpPr>
              <p:cNvPr id="35" name="텍스트 개체 틀 20"/>
              <p:cNvSpPr txBox="1">
                <a:spLocks/>
              </p:cNvSpPr>
              <p:nvPr/>
            </p:nvSpPr>
            <p:spPr>
              <a:xfrm>
                <a:off x="694526" y="1417131"/>
                <a:ext cx="3171922" cy="573207"/>
              </a:xfrm>
              <a:prstGeom prst="roundRect">
                <a:avLst>
                  <a:gd name="adj" fmla="val 10834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dirty="0"/>
                  <a:t> </a:t>
                </a:r>
                <a:r>
                  <a:rPr lang="ko-KR" altLang="en-US" sz="1400" dirty="0"/>
                  <a:t>각 부서의 월별 완결 </a:t>
                </a:r>
                <a:r>
                  <a:rPr lang="ko-KR" altLang="en-US" sz="1400" dirty="0" err="1"/>
                  <a:t>구매요청서</a:t>
                </a:r>
                <a:r>
                  <a:rPr lang="ko-KR" altLang="en-US" sz="1400" dirty="0"/>
                  <a:t> 내역</a:t>
                </a:r>
              </a:p>
            </p:txBody>
          </p:sp>
          <p:sp>
            <p:nvSpPr>
              <p:cNvPr id="36" name="자유형 35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err="1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구매요청서</a:t>
                </a:r>
                <a:endParaRPr lang="ko-KR" altLang="en-US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33" name="타원 32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4" name="TextBox 33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1050" b="1" i="0" u="none" strike="noStrike" kern="1200" cap="none" spc="0" normalizeH="0" baseline="0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 ExtraBold"/>
                    <a:cs typeface="+mn-cs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84" name="그룹 83"/>
          <p:cNvGrpSpPr/>
          <p:nvPr/>
        </p:nvGrpSpPr>
        <p:grpSpPr>
          <a:xfrm>
            <a:off x="694590" y="3999323"/>
            <a:ext cx="3303832" cy="1538122"/>
            <a:chOff x="562616" y="1059225"/>
            <a:chExt cx="3303832" cy="1538122"/>
          </a:xfrm>
        </p:grpSpPr>
        <p:grpSp>
          <p:nvGrpSpPr>
            <p:cNvPr id="85" name="그룹 84"/>
            <p:cNvGrpSpPr/>
            <p:nvPr/>
          </p:nvGrpSpPr>
          <p:grpSpPr>
            <a:xfrm>
              <a:off x="694526" y="1157231"/>
              <a:ext cx="3171922" cy="1440116"/>
              <a:chOff x="694526" y="1157231"/>
              <a:chExt cx="3171922" cy="1440116"/>
            </a:xfrm>
          </p:grpSpPr>
          <p:sp>
            <p:nvSpPr>
              <p:cNvPr id="89" name="텍스트 개체 틀 20"/>
              <p:cNvSpPr txBox="1">
                <a:spLocks/>
              </p:cNvSpPr>
              <p:nvPr/>
            </p:nvSpPr>
            <p:spPr>
              <a:xfrm>
                <a:off x="694526" y="1417132"/>
                <a:ext cx="3171922" cy="1180215"/>
              </a:xfrm>
              <a:prstGeom prst="roundRect">
                <a:avLst>
                  <a:gd name="adj" fmla="val 5486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dirty="0"/>
                  <a:t> </a:t>
                </a:r>
                <a:r>
                  <a:rPr lang="ko-KR" altLang="en-US" sz="1400" dirty="0"/>
                  <a:t>전 직원의 완결 </a:t>
                </a:r>
                <a:r>
                  <a:rPr lang="ko-KR" altLang="en-US" sz="1400" dirty="0" err="1"/>
                  <a:t>휴가신청서</a:t>
                </a:r>
                <a:r>
                  <a:rPr lang="ko-KR" altLang="en-US" sz="1400" dirty="0"/>
                  <a:t> 내역</a:t>
                </a:r>
              </a:p>
            </p:txBody>
          </p:sp>
          <p:sp>
            <p:nvSpPr>
              <p:cNvPr id="90" name="자유형 89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err="1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휴가신청서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86" name="그룹 85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87" name="타원 86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88" name="TextBox 87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100" b="1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2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</a:endParaRPr>
              </a:p>
            </p:txBody>
          </p:sp>
        </p:grpSp>
      </p:grpSp>
      <p:grpSp>
        <p:nvGrpSpPr>
          <p:cNvPr id="39" name="그룹 38"/>
          <p:cNvGrpSpPr/>
          <p:nvPr/>
        </p:nvGrpSpPr>
        <p:grpSpPr>
          <a:xfrm>
            <a:off x="1482223" y="1630742"/>
            <a:ext cx="263819" cy="272056"/>
            <a:chOff x="562617" y="1053668"/>
            <a:chExt cx="263819" cy="272056"/>
          </a:xfrm>
        </p:grpSpPr>
        <p:sp>
          <p:nvSpPr>
            <p:cNvPr id="40" name="타원 39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1952563" y="1639157"/>
            <a:ext cx="263819" cy="263818"/>
            <a:chOff x="562617" y="1053668"/>
            <a:chExt cx="263819" cy="263818"/>
          </a:xfrm>
        </p:grpSpPr>
        <p:sp>
          <p:nvSpPr>
            <p:cNvPr id="43" name="타원 42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 userDrawn="1"/>
          </p:nvSpPr>
          <p:spPr>
            <a:xfrm>
              <a:off x="562617" y="1056229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9850290" y="2144061"/>
            <a:ext cx="263819" cy="263818"/>
            <a:chOff x="562617" y="1053668"/>
            <a:chExt cx="263819" cy="263818"/>
          </a:xfrm>
        </p:grpSpPr>
        <p:sp>
          <p:nvSpPr>
            <p:cNvPr id="50" name="타원 49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/>
            <p:cNvSpPr txBox="1"/>
            <p:nvPr userDrawn="1"/>
          </p:nvSpPr>
          <p:spPr>
            <a:xfrm>
              <a:off x="562617" y="1056229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pic>
        <p:nvPicPr>
          <p:cNvPr id="66" name="그림 6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408" y="4840645"/>
            <a:ext cx="2883769" cy="48265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grpSp>
        <p:nvGrpSpPr>
          <p:cNvPr id="38" name="그룹 37"/>
          <p:cNvGrpSpPr/>
          <p:nvPr/>
        </p:nvGrpSpPr>
        <p:grpSpPr>
          <a:xfrm>
            <a:off x="8001617" y="2679870"/>
            <a:ext cx="3303832" cy="3238015"/>
            <a:chOff x="562616" y="1059225"/>
            <a:chExt cx="3303832" cy="3238015"/>
          </a:xfrm>
        </p:grpSpPr>
        <p:grpSp>
          <p:nvGrpSpPr>
            <p:cNvPr id="45" name="그룹 44"/>
            <p:cNvGrpSpPr/>
            <p:nvPr/>
          </p:nvGrpSpPr>
          <p:grpSpPr>
            <a:xfrm>
              <a:off x="694526" y="1157231"/>
              <a:ext cx="3171922" cy="3140009"/>
              <a:chOff x="694526" y="1157231"/>
              <a:chExt cx="3171922" cy="3140009"/>
            </a:xfrm>
          </p:grpSpPr>
          <p:sp>
            <p:nvSpPr>
              <p:cNvPr id="52" name="텍스트 개체 틀 20"/>
              <p:cNvSpPr txBox="1">
                <a:spLocks/>
              </p:cNvSpPr>
              <p:nvPr/>
            </p:nvSpPr>
            <p:spPr>
              <a:xfrm>
                <a:off x="694526" y="1417132"/>
                <a:ext cx="3171922" cy="2880108"/>
              </a:xfrm>
              <a:prstGeom prst="roundRect">
                <a:avLst>
                  <a:gd name="adj" fmla="val 4163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dirty="0"/>
                  <a:t> </a:t>
                </a:r>
                <a:r>
                  <a:rPr lang="ko-KR" altLang="en-US" sz="1400" dirty="0" err="1"/>
                  <a:t>결재된</a:t>
                </a:r>
                <a:r>
                  <a:rPr lang="ko-KR" altLang="en-US" sz="1400" dirty="0"/>
                  <a:t> 요청서 폼을 확인하고 인쇄</a:t>
                </a:r>
                <a:endParaRPr lang="en-US" altLang="ko-KR" sz="1400" dirty="0"/>
              </a:p>
            </p:txBody>
          </p:sp>
          <p:sp>
            <p:nvSpPr>
              <p:cNvPr id="53" name="자유형 52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출력</a:t>
                </a:r>
                <a:r>
                  <a:rPr lang="en-US" altLang="ko-KR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/ </a:t>
                </a:r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보기</a:t>
                </a: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47" name="타원 46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8" name="TextBox 47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10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3</a:t>
                </a:r>
                <a:endParaRPr kumimoji="0" lang="ko-KR" altLang="en-US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</a:endParaRPr>
              </a:p>
            </p:txBody>
          </p:sp>
        </p:grpSp>
      </p:grpSp>
      <p:pic>
        <p:nvPicPr>
          <p:cNvPr id="67" name="그림 6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58" y="3492127"/>
            <a:ext cx="2747060" cy="229383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6280190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5130" y="1271962"/>
            <a:ext cx="9324607" cy="4684776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157839" y="4157039"/>
            <a:ext cx="2743200" cy="365125"/>
          </a:xfrm>
        </p:spPr>
        <p:txBody>
          <a:bodyPr/>
          <a:lstStyle/>
          <a:p>
            <a:fld id="{BB91589A-D9C4-4988-8BA8-A3A13191CFF1}" type="slidenum">
              <a:rPr lang="ko-KR" altLang="en-US" smtClean="0"/>
              <a:t>62</a:t>
            </a:fld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err="1"/>
              <a:t>게시판관리</a:t>
            </a:r>
            <a:r>
              <a:rPr lang="ko-KR" altLang="en-US" dirty="0"/>
              <a:t>  </a:t>
            </a:r>
            <a:r>
              <a:rPr lang="en-US" altLang="ko-KR" dirty="0"/>
              <a:t>&gt; </a:t>
            </a:r>
            <a:r>
              <a:rPr lang="ko-KR" altLang="en-US" dirty="0" err="1"/>
              <a:t>게시판목록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499158" y="831828"/>
            <a:ext cx="34992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그룹 83"/>
          <p:cNvGrpSpPr/>
          <p:nvPr/>
        </p:nvGrpSpPr>
        <p:grpSpPr>
          <a:xfrm>
            <a:off x="4480426" y="4545717"/>
            <a:ext cx="3289564" cy="971160"/>
            <a:chOff x="562616" y="1059225"/>
            <a:chExt cx="3289564" cy="971160"/>
          </a:xfrm>
        </p:grpSpPr>
        <p:grpSp>
          <p:nvGrpSpPr>
            <p:cNvPr id="85" name="그룹 84"/>
            <p:cNvGrpSpPr/>
            <p:nvPr/>
          </p:nvGrpSpPr>
          <p:grpSpPr>
            <a:xfrm>
              <a:off x="694525" y="1157231"/>
              <a:ext cx="3157655" cy="873154"/>
              <a:chOff x="694525" y="1157231"/>
              <a:chExt cx="3157655" cy="873154"/>
            </a:xfrm>
          </p:grpSpPr>
          <p:sp>
            <p:nvSpPr>
              <p:cNvPr id="89" name="텍스트 개체 틀 20"/>
              <p:cNvSpPr txBox="1">
                <a:spLocks/>
              </p:cNvSpPr>
              <p:nvPr/>
            </p:nvSpPr>
            <p:spPr>
              <a:xfrm>
                <a:off x="694525" y="1417133"/>
                <a:ext cx="3157655" cy="613252"/>
              </a:xfrm>
              <a:prstGeom prst="roundRect">
                <a:avLst>
                  <a:gd name="adj" fmla="val 18597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dirty="0"/>
                  <a:t>게시물 제목 클릭 시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해당 게시물로 이동</a:t>
                </a:r>
              </a:p>
            </p:txBody>
          </p:sp>
          <p:sp>
            <p:nvSpPr>
              <p:cNvPr id="90" name="자유형 89"/>
              <p:cNvSpPr/>
              <p:nvPr/>
            </p:nvSpPr>
            <p:spPr>
              <a:xfrm>
                <a:off x="694525" y="1157231"/>
                <a:ext cx="3157655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게시물 제목</a:t>
                </a:r>
              </a:p>
            </p:txBody>
          </p:sp>
        </p:grpSp>
        <p:grpSp>
          <p:nvGrpSpPr>
            <p:cNvPr id="86" name="그룹 85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87" name="타원 86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88" name="TextBox 87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100" b="1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2</a:t>
                </a:r>
                <a:endParaRPr kumimoji="0" lang="ko-KR" altLang="en-US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</a:endParaRPr>
              </a:p>
            </p:txBody>
          </p:sp>
        </p:grpSp>
      </p:grpSp>
      <p:grpSp>
        <p:nvGrpSpPr>
          <p:cNvPr id="39" name="그룹 38"/>
          <p:cNvGrpSpPr/>
          <p:nvPr/>
        </p:nvGrpSpPr>
        <p:grpSpPr>
          <a:xfrm>
            <a:off x="2180337" y="1766936"/>
            <a:ext cx="263819" cy="272056"/>
            <a:chOff x="562617" y="1053668"/>
            <a:chExt cx="263819" cy="272056"/>
          </a:xfrm>
        </p:grpSpPr>
        <p:sp>
          <p:nvSpPr>
            <p:cNvPr id="40" name="타원 39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4216608" y="2141994"/>
            <a:ext cx="263819" cy="263818"/>
            <a:chOff x="562617" y="1053668"/>
            <a:chExt cx="263819" cy="263818"/>
          </a:xfrm>
        </p:grpSpPr>
        <p:sp>
          <p:nvSpPr>
            <p:cNvPr id="43" name="타원 42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 userDrawn="1"/>
          </p:nvSpPr>
          <p:spPr>
            <a:xfrm>
              <a:off x="562617" y="1056229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549504" y="4549059"/>
            <a:ext cx="3415814" cy="999228"/>
            <a:chOff x="562616" y="1059225"/>
            <a:chExt cx="3415814" cy="999228"/>
          </a:xfrm>
        </p:grpSpPr>
        <p:grpSp>
          <p:nvGrpSpPr>
            <p:cNvPr id="51" name="그룹 50"/>
            <p:cNvGrpSpPr/>
            <p:nvPr/>
          </p:nvGrpSpPr>
          <p:grpSpPr>
            <a:xfrm>
              <a:off x="694526" y="1157231"/>
              <a:ext cx="3283904" cy="901222"/>
              <a:chOff x="694526" y="1157231"/>
              <a:chExt cx="3283904" cy="901222"/>
            </a:xfrm>
          </p:grpSpPr>
          <p:sp>
            <p:nvSpPr>
              <p:cNvPr id="65" name="텍스트 개체 틀 20"/>
              <p:cNvSpPr txBox="1">
                <a:spLocks/>
              </p:cNvSpPr>
              <p:nvPr/>
            </p:nvSpPr>
            <p:spPr>
              <a:xfrm>
                <a:off x="694526" y="1417132"/>
                <a:ext cx="3283904" cy="641321"/>
              </a:xfrm>
              <a:prstGeom prst="roundRect">
                <a:avLst>
                  <a:gd name="adj" fmla="val 16432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dirty="0"/>
                  <a:t>게시판 목록의 제목 클릭 시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해당 게시판으로 이동</a:t>
                </a:r>
              </a:p>
            </p:txBody>
          </p:sp>
          <p:sp>
            <p:nvSpPr>
              <p:cNvPr id="66" name="자유형 65"/>
              <p:cNvSpPr/>
              <p:nvPr/>
            </p:nvSpPr>
            <p:spPr>
              <a:xfrm>
                <a:off x="694526" y="1157231"/>
                <a:ext cx="3283904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게시판 목록</a:t>
                </a:r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63" name="타원 62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4" name="TextBox 63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</a:endParaRPr>
              </a:p>
            </p:txBody>
          </p:sp>
        </p:grpSp>
      </p:grpSp>
      <p:grpSp>
        <p:nvGrpSpPr>
          <p:cNvPr id="38" name="그룹 37"/>
          <p:cNvGrpSpPr/>
          <p:nvPr/>
        </p:nvGrpSpPr>
        <p:grpSpPr>
          <a:xfrm>
            <a:off x="10174602" y="2168590"/>
            <a:ext cx="263819" cy="263818"/>
            <a:chOff x="562617" y="1053668"/>
            <a:chExt cx="263819" cy="263818"/>
          </a:xfrm>
        </p:grpSpPr>
        <p:sp>
          <p:nvSpPr>
            <p:cNvPr id="45" name="타원 44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 userDrawn="1"/>
          </p:nvSpPr>
          <p:spPr>
            <a:xfrm>
              <a:off x="562617" y="1056229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100" b="1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10174601" y="4075784"/>
            <a:ext cx="263819" cy="263818"/>
            <a:chOff x="562617" y="1053668"/>
            <a:chExt cx="263819" cy="263818"/>
          </a:xfrm>
        </p:grpSpPr>
        <p:sp>
          <p:nvSpPr>
            <p:cNvPr id="48" name="타원 47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/>
            <p:cNvSpPr txBox="1"/>
            <p:nvPr userDrawn="1"/>
          </p:nvSpPr>
          <p:spPr>
            <a:xfrm>
              <a:off x="562617" y="1056229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8146879" y="823268"/>
            <a:ext cx="3289564" cy="971160"/>
            <a:chOff x="562616" y="1059225"/>
            <a:chExt cx="3289564" cy="971160"/>
          </a:xfrm>
        </p:grpSpPr>
        <p:grpSp>
          <p:nvGrpSpPr>
            <p:cNvPr id="61" name="그룹 60"/>
            <p:cNvGrpSpPr/>
            <p:nvPr/>
          </p:nvGrpSpPr>
          <p:grpSpPr>
            <a:xfrm>
              <a:off x="694525" y="1157231"/>
              <a:ext cx="3157655" cy="873154"/>
              <a:chOff x="694525" y="1157231"/>
              <a:chExt cx="3157655" cy="873154"/>
            </a:xfrm>
          </p:grpSpPr>
          <p:sp>
            <p:nvSpPr>
              <p:cNvPr id="70" name="텍스트 개체 틀 20"/>
              <p:cNvSpPr txBox="1">
                <a:spLocks/>
              </p:cNvSpPr>
              <p:nvPr/>
            </p:nvSpPr>
            <p:spPr>
              <a:xfrm>
                <a:off x="694525" y="1417133"/>
                <a:ext cx="3157655" cy="613252"/>
              </a:xfrm>
              <a:prstGeom prst="roundRect">
                <a:avLst>
                  <a:gd name="adj" fmla="val 15491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dirty="0"/>
                  <a:t> </a:t>
                </a:r>
                <a:r>
                  <a:rPr lang="ko-KR" altLang="en-US" sz="1400" dirty="0"/>
                  <a:t>게시물 수정 </a:t>
                </a:r>
                <a:r>
                  <a:rPr lang="en-US" altLang="ko-KR" sz="1400" dirty="0"/>
                  <a:t>(</a:t>
                </a:r>
                <a:r>
                  <a:rPr lang="ko-KR" altLang="en-US" sz="1400" dirty="0"/>
                  <a:t>작성자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관리자만 수정 가능</a:t>
                </a:r>
                <a:r>
                  <a:rPr lang="en-US" altLang="ko-KR" sz="1400" dirty="0"/>
                  <a:t>)</a:t>
                </a:r>
                <a:endParaRPr lang="ko-KR" altLang="en-US" sz="1400" dirty="0"/>
              </a:p>
            </p:txBody>
          </p:sp>
          <p:sp>
            <p:nvSpPr>
              <p:cNvPr id="71" name="자유형 70"/>
              <p:cNvSpPr/>
              <p:nvPr/>
            </p:nvSpPr>
            <p:spPr>
              <a:xfrm>
                <a:off x="694525" y="1157231"/>
                <a:ext cx="3157655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수정</a:t>
                </a:r>
              </a:p>
            </p:txBody>
          </p:sp>
        </p:grpSp>
        <p:sp>
          <p:nvSpPr>
            <p:cNvPr id="68" name="타원 67"/>
            <p:cNvSpPr/>
            <p:nvPr userDrawn="1"/>
          </p:nvSpPr>
          <p:spPr>
            <a:xfrm>
              <a:off x="562616" y="1059225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3</a:t>
              </a:r>
              <a:endParaRPr lang="ko-KR" altLang="en-US" sz="1100" b="1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ExtraBold"/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8146879" y="4545717"/>
            <a:ext cx="3289564" cy="971160"/>
            <a:chOff x="562616" y="1059225"/>
            <a:chExt cx="3289564" cy="971160"/>
          </a:xfrm>
        </p:grpSpPr>
        <p:grpSp>
          <p:nvGrpSpPr>
            <p:cNvPr id="73" name="그룹 72"/>
            <p:cNvGrpSpPr/>
            <p:nvPr/>
          </p:nvGrpSpPr>
          <p:grpSpPr>
            <a:xfrm>
              <a:off x="694525" y="1157231"/>
              <a:ext cx="3157655" cy="873154"/>
              <a:chOff x="694525" y="1157231"/>
              <a:chExt cx="3157655" cy="873154"/>
            </a:xfrm>
          </p:grpSpPr>
          <p:sp>
            <p:nvSpPr>
              <p:cNvPr id="75" name="텍스트 개체 틀 20"/>
              <p:cNvSpPr txBox="1">
                <a:spLocks/>
              </p:cNvSpPr>
              <p:nvPr/>
            </p:nvSpPr>
            <p:spPr>
              <a:xfrm>
                <a:off x="694525" y="1417133"/>
                <a:ext cx="3157655" cy="613252"/>
              </a:xfrm>
              <a:prstGeom prst="roundRect">
                <a:avLst>
                  <a:gd name="adj" fmla="val 10831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dirty="0"/>
                  <a:t>게시물 작성 페이지로 이동</a:t>
                </a:r>
              </a:p>
            </p:txBody>
          </p:sp>
          <p:sp>
            <p:nvSpPr>
              <p:cNvPr id="76" name="자유형 75"/>
              <p:cNvSpPr/>
              <p:nvPr/>
            </p:nvSpPr>
            <p:spPr>
              <a:xfrm>
                <a:off x="694525" y="1157231"/>
                <a:ext cx="3157655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글쓰기</a:t>
                </a:r>
              </a:p>
            </p:txBody>
          </p:sp>
        </p:grpSp>
        <p:sp>
          <p:nvSpPr>
            <p:cNvPr id="74" name="타원 73"/>
            <p:cNvSpPr/>
            <p:nvPr userDrawn="1"/>
          </p:nvSpPr>
          <p:spPr>
            <a:xfrm>
              <a:off x="562616" y="1059225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4</a:t>
              </a:r>
              <a:endParaRPr lang="ko-KR" altLang="en-US" sz="1100" b="1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ExtraBold"/>
              </a:endParaRPr>
            </a:p>
          </p:txBody>
        </p:sp>
      </p:grpSp>
      <p:sp>
        <p:nvSpPr>
          <p:cNvPr id="77" name="슬라이드 번호 개체 틀 2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rgbClr val="D6DCE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91589A-D9C4-4988-8BA8-A3A13191CFF1}" type="slidenum">
              <a:rPr lang="ko-KR" altLang="en-US" smtClean="0"/>
              <a:pPr/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95184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5131" y="1258509"/>
            <a:ext cx="9324606" cy="4707285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63</a:t>
            </a:fld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err="1"/>
              <a:t>게시판관리</a:t>
            </a:r>
            <a:r>
              <a:rPr lang="ko-KR" altLang="en-US" dirty="0"/>
              <a:t>  </a:t>
            </a:r>
            <a:r>
              <a:rPr lang="en-US" altLang="ko-KR" dirty="0"/>
              <a:t>&gt; </a:t>
            </a:r>
            <a:r>
              <a:rPr lang="ko-KR" altLang="en-US" dirty="0" err="1"/>
              <a:t>게시판관리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499158" y="831828"/>
            <a:ext cx="34992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그룹 83"/>
          <p:cNvGrpSpPr/>
          <p:nvPr/>
        </p:nvGrpSpPr>
        <p:grpSpPr>
          <a:xfrm>
            <a:off x="5891419" y="3507888"/>
            <a:ext cx="5643356" cy="1922848"/>
            <a:chOff x="562616" y="1059225"/>
            <a:chExt cx="5643356" cy="1922848"/>
          </a:xfrm>
        </p:grpSpPr>
        <p:grpSp>
          <p:nvGrpSpPr>
            <p:cNvPr id="85" name="그룹 84"/>
            <p:cNvGrpSpPr/>
            <p:nvPr/>
          </p:nvGrpSpPr>
          <p:grpSpPr>
            <a:xfrm>
              <a:off x="694526" y="1157231"/>
              <a:ext cx="5511446" cy="1824842"/>
              <a:chOff x="694526" y="1157231"/>
              <a:chExt cx="5511446" cy="1824842"/>
            </a:xfrm>
          </p:grpSpPr>
          <p:sp>
            <p:nvSpPr>
              <p:cNvPr id="89" name="텍스트 개체 틀 20"/>
              <p:cNvSpPr txBox="1">
                <a:spLocks/>
              </p:cNvSpPr>
              <p:nvPr/>
            </p:nvSpPr>
            <p:spPr>
              <a:xfrm>
                <a:off x="694526" y="1417132"/>
                <a:ext cx="5511446" cy="1564941"/>
              </a:xfrm>
              <a:prstGeom prst="roundRect">
                <a:avLst>
                  <a:gd name="adj" fmla="val 6717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dirty="0"/>
                  <a:t> </a:t>
                </a:r>
                <a:r>
                  <a:rPr lang="ko-KR" altLang="en-US" sz="1400" dirty="0"/>
                  <a:t>게시판의 순서를 이동 → 사용자 게시판 순서 변경</a:t>
                </a:r>
              </a:p>
            </p:txBody>
          </p:sp>
          <p:sp>
            <p:nvSpPr>
              <p:cNvPr id="90" name="자유형 89"/>
              <p:cNvSpPr/>
              <p:nvPr/>
            </p:nvSpPr>
            <p:spPr>
              <a:xfrm>
                <a:off x="694526" y="1157231"/>
                <a:ext cx="5511446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게시판 정렬 버튼</a:t>
                </a:r>
              </a:p>
            </p:txBody>
          </p:sp>
        </p:grpSp>
        <p:grpSp>
          <p:nvGrpSpPr>
            <p:cNvPr id="86" name="그룹 85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87" name="타원 86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88" name="TextBox 87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100" b="1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2</a:t>
                </a:r>
                <a:endParaRPr kumimoji="0" lang="ko-KR" altLang="en-US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</a:endParaRPr>
              </a:p>
            </p:txBody>
          </p:sp>
        </p:grpSp>
      </p:grpSp>
      <p:grpSp>
        <p:nvGrpSpPr>
          <p:cNvPr id="39" name="그룹 38"/>
          <p:cNvGrpSpPr/>
          <p:nvPr/>
        </p:nvGrpSpPr>
        <p:grpSpPr>
          <a:xfrm>
            <a:off x="5602740" y="2479005"/>
            <a:ext cx="263819" cy="272056"/>
            <a:chOff x="562617" y="1053668"/>
            <a:chExt cx="263819" cy="272056"/>
          </a:xfrm>
        </p:grpSpPr>
        <p:sp>
          <p:nvSpPr>
            <p:cNvPr id="40" name="타원 39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1435131" y="3110876"/>
            <a:ext cx="263819" cy="263818"/>
            <a:chOff x="562617" y="1053668"/>
            <a:chExt cx="263819" cy="263818"/>
          </a:xfrm>
        </p:grpSpPr>
        <p:sp>
          <p:nvSpPr>
            <p:cNvPr id="43" name="타원 42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 userDrawn="1"/>
          </p:nvSpPr>
          <p:spPr>
            <a:xfrm>
              <a:off x="562617" y="1056229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15166" y="3467227"/>
            <a:ext cx="5610298" cy="2575868"/>
            <a:chOff x="562616" y="1059225"/>
            <a:chExt cx="5610298" cy="2575868"/>
          </a:xfrm>
        </p:grpSpPr>
        <p:grpSp>
          <p:nvGrpSpPr>
            <p:cNvPr id="51" name="그룹 50"/>
            <p:cNvGrpSpPr/>
            <p:nvPr/>
          </p:nvGrpSpPr>
          <p:grpSpPr>
            <a:xfrm>
              <a:off x="694526" y="1157231"/>
              <a:ext cx="5478388" cy="2477862"/>
              <a:chOff x="694526" y="1157231"/>
              <a:chExt cx="5478388" cy="2477862"/>
            </a:xfrm>
          </p:grpSpPr>
          <p:sp>
            <p:nvSpPr>
              <p:cNvPr id="65" name="텍스트 개체 틀 20"/>
              <p:cNvSpPr txBox="1">
                <a:spLocks/>
              </p:cNvSpPr>
              <p:nvPr/>
            </p:nvSpPr>
            <p:spPr>
              <a:xfrm>
                <a:off x="694526" y="1417132"/>
                <a:ext cx="5478388" cy="2217961"/>
              </a:xfrm>
              <a:prstGeom prst="roundRect">
                <a:avLst>
                  <a:gd name="adj" fmla="val 3065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dirty="0"/>
                  <a:t> </a:t>
                </a:r>
                <a:r>
                  <a:rPr lang="ko-KR" altLang="en-US" sz="1400" dirty="0"/>
                  <a:t>설정 조건에 따라 각 부서의 게시판을 생성 </a:t>
                </a:r>
              </a:p>
            </p:txBody>
          </p:sp>
          <p:sp>
            <p:nvSpPr>
              <p:cNvPr id="66" name="자유형 65"/>
              <p:cNvSpPr/>
              <p:nvPr/>
            </p:nvSpPr>
            <p:spPr>
              <a:xfrm>
                <a:off x="694526" y="1157231"/>
                <a:ext cx="5478388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err="1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게시판생성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63" name="타원 62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4" name="TextBox 63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</a:endParaRPr>
              </a:p>
            </p:txBody>
          </p:sp>
        </p:grpSp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664" y="4291809"/>
            <a:ext cx="1158680" cy="99560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7522" y="4853010"/>
            <a:ext cx="1522301" cy="42534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2933" y="4303355"/>
            <a:ext cx="1516890" cy="44714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9458" y="5404726"/>
            <a:ext cx="1530366" cy="41943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001" y="4291809"/>
            <a:ext cx="2349297" cy="66289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002" y="5012235"/>
            <a:ext cx="1690864" cy="94091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517" y="4297445"/>
            <a:ext cx="1490620" cy="1014028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8135" y="4315724"/>
            <a:ext cx="1708682" cy="1019392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0245" y="4309534"/>
            <a:ext cx="1749254" cy="1025582"/>
          </a:xfrm>
          <a:prstGeom prst="rect">
            <a:avLst/>
          </a:prstGeom>
        </p:spPr>
      </p:pic>
      <p:sp>
        <p:nvSpPr>
          <p:cNvPr id="4" name="오른쪽 화살표 3"/>
          <p:cNvSpPr/>
          <p:nvPr/>
        </p:nvSpPr>
        <p:spPr>
          <a:xfrm>
            <a:off x="7725412" y="4648446"/>
            <a:ext cx="414609" cy="312026"/>
          </a:xfrm>
          <a:prstGeom prst="rightArrow">
            <a:avLst/>
          </a:prstGeom>
          <a:solidFill>
            <a:srgbClr val="33428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9859815" y="3102206"/>
            <a:ext cx="263819" cy="263818"/>
            <a:chOff x="562617" y="1053668"/>
            <a:chExt cx="263819" cy="263818"/>
          </a:xfrm>
        </p:grpSpPr>
        <p:sp>
          <p:nvSpPr>
            <p:cNvPr id="45" name="타원 44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 userDrawn="1"/>
          </p:nvSpPr>
          <p:spPr>
            <a:xfrm>
              <a:off x="562617" y="1056229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100" b="1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6023328" y="5484456"/>
            <a:ext cx="3303832" cy="845302"/>
            <a:chOff x="562616" y="1059225"/>
            <a:chExt cx="3303832" cy="845302"/>
          </a:xfrm>
        </p:grpSpPr>
        <p:grpSp>
          <p:nvGrpSpPr>
            <p:cNvPr id="48" name="그룹 47"/>
            <p:cNvGrpSpPr/>
            <p:nvPr/>
          </p:nvGrpSpPr>
          <p:grpSpPr>
            <a:xfrm>
              <a:off x="694526" y="1157231"/>
              <a:ext cx="3171922" cy="747296"/>
              <a:chOff x="694526" y="1157231"/>
              <a:chExt cx="3171922" cy="747296"/>
            </a:xfrm>
          </p:grpSpPr>
          <p:sp>
            <p:nvSpPr>
              <p:cNvPr id="54" name="텍스트 개체 틀 20"/>
              <p:cNvSpPr txBox="1">
                <a:spLocks/>
              </p:cNvSpPr>
              <p:nvPr/>
            </p:nvSpPr>
            <p:spPr>
              <a:xfrm>
                <a:off x="694526" y="1417133"/>
                <a:ext cx="3171922" cy="487394"/>
              </a:xfrm>
              <a:prstGeom prst="roundRect">
                <a:avLst>
                  <a:gd name="adj" fmla="val 16391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 lnSpcReduction="10000"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dirty="0"/>
                  <a:t>선택 게시판을 수정 또는 삭제</a:t>
                </a:r>
              </a:p>
            </p:txBody>
          </p:sp>
          <p:sp>
            <p:nvSpPr>
              <p:cNvPr id="55" name="자유형 54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게시판 수정 </a:t>
                </a:r>
                <a:r>
                  <a:rPr lang="en-US" altLang="ko-KR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/ </a:t>
                </a:r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삭제</a:t>
                </a: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52" name="타원 51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53" name="TextBox 52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1100" b="1" i="0" u="none" strike="noStrike" kern="1200" cap="none" spc="0" normalizeH="0" baseline="0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 ExtraBold"/>
                  </a:rPr>
                  <a:t>3</a:t>
                </a:r>
                <a:endParaRPr kumimoji="0" lang="ko-KR" altLang="en-US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714797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1924" y="1247310"/>
            <a:ext cx="9318124" cy="4718484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157839" y="4157039"/>
            <a:ext cx="2743200" cy="365125"/>
          </a:xfrm>
        </p:spPr>
        <p:txBody>
          <a:bodyPr/>
          <a:lstStyle/>
          <a:p>
            <a:fld id="{BB91589A-D9C4-4988-8BA8-A3A13191CFF1}" type="slidenum">
              <a:rPr lang="ko-KR" altLang="en-US" smtClean="0"/>
              <a:t>64</a:t>
            </a:fld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err="1"/>
              <a:t>게시판관리</a:t>
            </a:r>
            <a:r>
              <a:rPr lang="ko-KR" altLang="en-US" dirty="0"/>
              <a:t>  </a:t>
            </a:r>
            <a:r>
              <a:rPr lang="en-US" altLang="ko-KR" dirty="0"/>
              <a:t>&gt; </a:t>
            </a:r>
            <a:r>
              <a:rPr lang="ko-KR" altLang="en-US" dirty="0" err="1"/>
              <a:t>게시글쓰기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499158" y="831828"/>
            <a:ext cx="34992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/>
          <p:cNvGrpSpPr/>
          <p:nvPr/>
        </p:nvGrpSpPr>
        <p:grpSpPr>
          <a:xfrm>
            <a:off x="8025929" y="2049666"/>
            <a:ext cx="263819" cy="272056"/>
            <a:chOff x="562617" y="1053668"/>
            <a:chExt cx="263819" cy="272056"/>
          </a:xfrm>
        </p:grpSpPr>
        <p:sp>
          <p:nvSpPr>
            <p:cNvPr id="40" name="타원 39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100" b="1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5033865" y="853497"/>
            <a:ext cx="3415814" cy="999228"/>
            <a:chOff x="562616" y="1059225"/>
            <a:chExt cx="3415814" cy="999228"/>
          </a:xfrm>
        </p:grpSpPr>
        <p:grpSp>
          <p:nvGrpSpPr>
            <p:cNvPr id="51" name="그룹 50"/>
            <p:cNvGrpSpPr/>
            <p:nvPr/>
          </p:nvGrpSpPr>
          <p:grpSpPr>
            <a:xfrm>
              <a:off x="694526" y="1157231"/>
              <a:ext cx="3283904" cy="901222"/>
              <a:chOff x="694526" y="1157231"/>
              <a:chExt cx="3283904" cy="901222"/>
            </a:xfrm>
          </p:grpSpPr>
          <p:sp>
            <p:nvSpPr>
              <p:cNvPr id="65" name="텍스트 개체 틀 20"/>
              <p:cNvSpPr txBox="1">
                <a:spLocks/>
              </p:cNvSpPr>
              <p:nvPr/>
            </p:nvSpPr>
            <p:spPr>
              <a:xfrm>
                <a:off x="694526" y="1417132"/>
                <a:ext cx="3283904" cy="641321"/>
              </a:xfrm>
              <a:prstGeom prst="roundRect">
                <a:avLst>
                  <a:gd name="adj" fmla="val 3065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dirty="0"/>
                  <a:t> </a:t>
                </a:r>
                <a:r>
                  <a:rPr lang="ko-KR" altLang="en-US" sz="1400" dirty="0"/>
                  <a:t>게시물 제목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내용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첨부파일 등록</a:t>
                </a:r>
              </a:p>
            </p:txBody>
          </p:sp>
          <p:sp>
            <p:nvSpPr>
              <p:cNvPr id="66" name="자유형 65"/>
              <p:cNvSpPr/>
              <p:nvPr/>
            </p:nvSpPr>
            <p:spPr>
              <a:xfrm>
                <a:off x="694526" y="1157231"/>
                <a:ext cx="3283904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등록</a:t>
                </a:r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63" name="타원 62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4" name="TextBox 63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</a:endParaRPr>
              </a:p>
            </p:txBody>
          </p:sp>
        </p:grpSp>
      </p:grpSp>
      <p:grpSp>
        <p:nvGrpSpPr>
          <p:cNvPr id="53" name="그룹 52"/>
          <p:cNvGrpSpPr/>
          <p:nvPr/>
        </p:nvGrpSpPr>
        <p:grpSpPr>
          <a:xfrm>
            <a:off x="10566724" y="4339601"/>
            <a:ext cx="263819" cy="272056"/>
            <a:chOff x="562617" y="1053668"/>
            <a:chExt cx="263819" cy="272056"/>
          </a:xfrm>
        </p:grpSpPr>
        <p:sp>
          <p:nvSpPr>
            <p:cNvPr id="54" name="타원 53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359431" y="4662849"/>
            <a:ext cx="3530806" cy="1915891"/>
            <a:chOff x="562616" y="1059225"/>
            <a:chExt cx="3530806" cy="1915891"/>
          </a:xfrm>
        </p:grpSpPr>
        <p:grpSp>
          <p:nvGrpSpPr>
            <p:cNvPr id="57" name="그룹 56"/>
            <p:cNvGrpSpPr/>
            <p:nvPr/>
          </p:nvGrpSpPr>
          <p:grpSpPr>
            <a:xfrm>
              <a:off x="694526" y="1157231"/>
              <a:ext cx="3398896" cy="1817885"/>
              <a:chOff x="694526" y="1157231"/>
              <a:chExt cx="3398896" cy="1817885"/>
            </a:xfrm>
          </p:grpSpPr>
          <p:sp>
            <p:nvSpPr>
              <p:cNvPr id="69" name="텍스트 개체 틀 20"/>
              <p:cNvSpPr txBox="1">
                <a:spLocks/>
              </p:cNvSpPr>
              <p:nvPr/>
            </p:nvSpPr>
            <p:spPr>
              <a:xfrm>
                <a:off x="694526" y="1417132"/>
                <a:ext cx="3398896" cy="1557984"/>
              </a:xfrm>
              <a:prstGeom prst="roundRect">
                <a:avLst>
                  <a:gd name="adj" fmla="val 3065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dirty="0"/>
                  <a:t> </a:t>
                </a:r>
                <a:r>
                  <a:rPr lang="ko-KR" altLang="en-US" sz="1400" dirty="0"/>
                  <a:t>게시물 분류 선택</a:t>
                </a:r>
              </a:p>
            </p:txBody>
          </p:sp>
          <p:sp>
            <p:nvSpPr>
              <p:cNvPr id="77" name="자유형 76"/>
              <p:cNvSpPr/>
              <p:nvPr/>
            </p:nvSpPr>
            <p:spPr>
              <a:xfrm>
                <a:off x="694526" y="1157231"/>
                <a:ext cx="3398896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err="1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게시글</a:t>
                </a:r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분류</a:t>
                </a: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59" name="타원 58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7" name="TextBox 66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2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</a:endParaRPr>
              </a:p>
            </p:txBody>
          </p:sp>
        </p:grpSp>
      </p:grpSp>
      <p:grpSp>
        <p:nvGrpSpPr>
          <p:cNvPr id="78" name="그룹 77"/>
          <p:cNvGrpSpPr/>
          <p:nvPr/>
        </p:nvGrpSpPr>
        <p:grpSpPr>
          <a:xfrm>
            <a:off x="3998422" y="4687819"/>
            <a:ext cx="5256038" cy="1915891"/>
            <a:chOff x="562616" y="1059225"/>
            <a:chExt cx="5256038" cy="1915891"/>
          </a:xfrm>
        </p:grpSpPr>
        <p:grpSp>
          <p:nvGrpSpPr>
            <p:cNvPr id="79" name="그룹 78"/>
            <p:cNvGrpSpPr/>
            <p:nvPr/>
          </p:nvGrpSpPr>
          <p:grpSpPr>
            <a:xfrm>
              <a:off x="694525" y="1157231"/>
              <a:ext cx="5124129" cy="1817885"/>
              <a:chOff x="694525" y="1157231"/>
              <a:chExt cx="5124129" cy="1817885"/>
            </a:xfrm>
          </p:grpSpPr>
          <p:sp>
            <p:nvSpPr>
              <p:cNvPr id="83" name="텍스트 개체 틀 20"/>
              <p:cNvSpPr txBox="1">
                <a:spLocks/>
              </p:cNvSpPr>
              <p:nvPr/>
            </p:nvSpPr>
            <p:spPr>
              <a:xfrm>
                <a:off x="694525" y="1417132"/>
                <a:ext cx="5124129" cy="1557984"/>
              </a:xfrm>
              <a:prstGeom prst="roundRect">
                <a:avLst>
                  <a:gd name="adj" fmla="val 6586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dirty="0"/>
                  <a:t> </a:t>
                </a:r>
                <a:r>
                  <a:rPr lang="ko-KR" altLang="en-US" sz="1400" dirty="0"/>
                  <a:t>게시물 공개 여부 선택</a:t>
                </a:r>
              </a:p>
            </p:txBody>
          </p:sp>
          <p:sp>
            <p:nvSpPr>
              <p:cNvPr id="91" name="자유형 90"/>
              <p:cNvSpPr/>
              <p:nvPr/>
            </p:nvSpPr>
            <p:spPr>
              <a:xfrm>
                <a:off x="694526" y="1157231"/>
                <a:ext cx="5124128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err="1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비밀글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80" name="그룹 79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81" name="타원 80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82" name="TextBox 81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3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</a:endParaRPr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783" y="5624516"/>
            <a:ext cx="1854799" cy="45053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595" y="5235452"/>
            <a:ext cx="628650" cy="1171575"/>
          </a:xfrm>
          <a:prstGeom prst="rect">
            <a:avLst/>
          </a:prstGeom>
        </p:spPr>
      </p:pic>
      <p:sp>
        <p:nvSpPr>
          <p:cNvPr id="92" name="오른쪽 화살표 91"/>
          <p:cNvSpPr/>
          <p:nvPr/>
        </p:nvSpPr>
        <p:spPr>
          <a:xfrm>
            <a:off x="2599196" y="5690934"/>
            <a:ext cx="414609" cy="312026"/>
          </a:xfrm>
          <a:prstGeom prst="rightArrow">
            <a:avLst/>
          </a:prstGeom>
          <a:solidFill>
            <a:srgbClr val="33428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3" name="그룹 92"/>
          <p:cNvGrpSpPr/>
          <p:nvPr/>
        </p:nvGrpSpPr>
        <p:grpSpPr>
          <a:xfrm>
            <a:off x="2975489" y="1905042"/>
            <a:ext cx="263819" cy="272056"/>
            <a:chOff x="562617" y="1053668"/>
            <a:chExt cx="263819" cy="272056"/>
          </a:xfrm>
        </p:grpSpPr>
        <p:sp>
          <p:nvSpPr>
            <p:cNvPr id="94" name="타원 93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100" b="1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pic>
        <p:nvPicPr>
          <p:cNvPr id="96" name="그림 9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2240" y="5618637"/>
            <a:ext cx="2240284" cy="448057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97" name="오른쪽 화살표 96"/>
          <p:cNvSpPr/>
          <p:nvPr/>
        </p:nvSpPr>
        <p:spPr>
          <a:xfrm>
            <a:off x="6634432" y="5682578"/>
            <a:ext cx="414609" cy="312026"/>
          </a:xfrm>
          <a:prstGeom prst="rightArrow">
            <a:avLst/>
          </a:prstGeom>
          <a:solidFill>
            <a:srgbClr val="33428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0949" y="5470365"/>
            <a:ext cx="1931348" cy="72083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07" name="슬라이드 번호 개체 틀 2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rgbClr val="D6DCE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91589A-D9C4-4988-8BA8-A3A13191CFF1}" type="slidenum">
              <a:rPr lang="ko-KR" altLang="en-US" smtClean="0"/>
              <a:pPr/>
              <a:t>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56888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4869" y="1260918"/>
            <a:ext cx="9316223" cy="4713754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157839" y="4157039"/>
            <a:ext cx="2743200" cy="365125"/>
          </a:xfrm>
        </p:spPr>
        <p:txBody>
          <a:bodyPr/>
          <a:lstStyle/>
          <a:p>
            <a:fld id="{BB91589A-D9C4-4988-8BA8-A3A13191CFF1}" type="slidenum">
              <a:rPr lang="ko-KR" altLang="en-US" smtClean="0"/>
              <a:t>65</a:t>
            </a:fld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err="1"/>
              <a:t>게시판관리</a:t>
            </a:r>
            <a:r>
              <a:rPr lang="ko-KR" altLang="en-US" dirty="0"/>
              <a:t>  </a:t>
            </a:r>
            <a:r>
              <a:rPr lang="en-US" altLang="ko-KR" dirty="0"/>
              <a:t>&gt; </a:t>
            </a:r>
            <a:r>
              <a:rPr lang="ko-KR" altLang="en-US" dirty="0" err="1"/>
              <a:t>게시글보기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499158" y="831828"/>
            <a:ext cx="34992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/>
          <p:cNvGrpSpPr/>
          <p:nvPr/>
        </p:nvGrpSpPr>
        <p:grpSpPr>
          <a:xfrm>
            <a:off x="10526734" y="4295137"/>
            <a:ext cx="263819" cy="272056"/>
            <a:chOff x="562617" y="1053668"/>
            <a:chExt cx="263819" cy="272056"/>
          </a:xfrm>
        </p:grpSpPr>
        <p:sp>
          <p:nvSpPr>
            <p:cNvPr id="40" name="타원 39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100" b="1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13291" y="2226043"/>
            <a:ext cx="3415814" cy="999228"/>
            <a:chOff x="562616" y="1059225"/>
            <a:chExt cx="3415814" cy="999228"/>
          </a:xfrm>
          <a:effectLst>
            <a:outerShdw blurRad="127000" dist="38100" dir="2700000" algn="tl" rotWithShape="0">
              <a:prstClr val="black">
                <a:alpha val="19000"/>
              </a:prstClr>
            </a:outerShdw>
          </a:effectLst>
        </p:grpSpPr>
        <p:grpSp>
          <p:nvGrpSpPr>
            <p:cNvPr id="51" name="그룹 50"/>
            <p:cNvGrpSpPr/>
            <p:nvPr/>
          </p:nvGrpSpPr>
          <p:grpSpPr>
            <a:xfrm>
              <a:off x="694526" y="1157231"/>
              <a:ext cx="3283904" cy="901222"/>
              <a:chOff x="694526" y="1157231"/>
              <a:chExt cx="3283904" cy="901222"/>
            </a:xfrm>
          </p:grpSpPr>
          <p:sp>
            <p:nvSpPr>
              <p:cNvPr id="65" name="텍스트 개체 틀 20"/>
              <p:cNvSpPr txBox="1">
                <a:spLocks/>
              </p:cNvSpPr>
              <p:nvPr/>
            </p:nvSpPr>
            <p:spPr>
              <a:xfrm>
                <a:off x="694526" y="1417132"/>
                <a:ext cx="3283904" cy="641321"/>
              </a:xfrm>
              <a:prstGeom prst="roundRect">
                <a:avLst>
                  <a:gd name="adj" fmla="val 11976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/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dirty="0"/>
                  <a:t> </a:t>
                </a:r>
                <a:r>
                  <a:rPr lang="ko-KR" altLang="en-US" sz="1400" dirty="0"/>
                  <a:t>게시물 댓글 등록</a:t>
                </a:r>
                <a:endParaRPr lang="en-US" altLang="ko-KR" sz="1400" dirty="0"/>
              </a:p>
            </p:txBody>
          </p:sp>
          <p:sp>
            <p:nvSpPr>
              <p:cNvPr id="66" name="자유형 65"/>
              <p:cNvSpPr/>
              <p:nvPr/>
            </p:nvSpPr>
            <p:spPr>
              <a:xfrm>
                <a:off x="694526" y="1157231"/>
                <a:ext cx="3283904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등록</a:t>
                </a:r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63" name="타원 62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4" name="TextBox 63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</a:endParaRPr>
              </a:p>
            </p:txBody>
          </p:sp>
        </p:grpSp>
      </p:grpSp>
      <p:grpSp>
        <p:nvGrpSpPr>
          <p:cNvPr id="53" name="그룹 52"/>
          <p:cNvGrpSpPr/>
          <p:nvPr/>
        </p:nvGrpSpPr>
        <p:grpSpPr>
          <a:xfrm>
            <a:off x="10487273" y="5429638"/>
            <a:ext cx="263819" cy="272056"/>
            <a:chOff x="562617" y="1053668"/>
            <a:chExt cx="263819" cy="272056"/>
          </a:xfrm>
        </p:grpSpPr>
        <p:sp>
          <p:nvSpPr>
            <p:cNvPr id="54" name="타원 53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6872940" y="2562929"/>
            <a:ext cx="4635886" cy="1568945"/>
            <a:chOff x="562616" y="1059225"/>
            <a:chExt cx="4635886" cy="1568945"/>
          </a:xfrm>
        </p:grpSpPr>
        <p:grpSp>
          <p:nvGrpSpPr>
            <p:cNvPr id="57" name="그룹 56"/>
            <p:cNvGrpSpPr/>
            <p:nvPr/>
          </p:nvGrpSpPr>
          <p:grpSpPr>
            <a:xfrm>
              <a:off x="694526" y="1157231"/>
              <a:ext cx="4503976" cy="1470939"/>
              <a:chOff x="694526" y="1157231"/>
              <a:chExt cx="4503976" cy="1470939"/>
            </a:xfrm>
          </p:grpSpPr>
          <p:sp>
            <p:nvSpPr>
              <p:cNvPr id="69" name="텍스트 개체 틀 20"/>
              <p:cNvSpPr txBox="1">
                <a:spLocks/>
              </p:cNvSpPr>
              <p:nvPr/>
            </p:nvSpPr>
            <p:spPr>
              <a:xfrm>
                <a:off x="694526" y="1417132"/>
                <a:ext cx="4503976" cy="1211038"/>
              </a:xfrm>
              <a:prstGeom prst="roundRect">
                <a:avLst>
                  <a:gd name="adj" fmla="val 7784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dirty="0"/>
                  <a:t> </a:t>
                </a:r>
                <a:r>
                  <a:rPr lang="ko-KR" altLang="en-US" sz="1400" dirty="0"/>
                  <a:t>댓글 삭제 </a:t>
                </a:r>
                <a:r>
                  <a:rPr lang="en-US" altLang="ko-KR" sz="1400" dirty="0"/>
                  <a:t>( </a:t>
                </a:r>
                <a:r>
                  <a:rPr lang="ko-KR" altLang="en-US" sz="1400" dirty="0"/>
                  <a:t>작성자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관리자만 가능</a:t>
                </a:r>
                <a:r>
                  <a:rPr lang="en-US" altLang="ko-KR" sz="1400" dirty="0"/>
                  <a:t>)</a:t>
                </a:r>
                <a:endParaRPr lang="ko-KR" altLang="en-US" sz="1400" dirty="0"/>
              </a:p>
            </p:txBody>
          </p:sp>
          <p:sp>
            <p:nvSpPr>
              <p:cNvPr id="77" name="자유형 76"/>
              <p:cNvSpPr/>
              <p:nvPr/>
            </p:nvSpPr>
            <p:spPr>
              <a:xfrm>
                <a:off x="694526" y="1157231"/>
                <a:ext cx="4503976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삭제</a:t>
                </a: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59" name="타원 58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7" name="TextBox 66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2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</a:endParaRPr>
              </a:p>
            </p:txBody>
          </p:sp>
        </p:grpSp>
      </p:grpSp>
      <p:grpSp>
        <p:nvGrpSpPr>
          <p:cNvPr id="93" name="그룹 92"/>
          <p:cNvGrpSpPr/>
          <p:nvPr/>
        </p:nvGrpSpPr>
        <p:grpSpPr>
          <a:xfrm>
            <a:off x="10182948" y="4303718"/>
            <a:ext cx="263819" cy="272056"/>
            <a:chOff x="562617" y="1053668"/>
            <a:chExt cx="263819" cy="272056"/>
          </a:xfrm>
        </p:grpSpPr>
        <p:sp>
          <p:nvSpPr>
            <p:cNvPr id="94" name="타원 93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100" b="1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pic>
        <p:nvPicPr>
          <p:cNvPr id="43" name="그림 4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6758" y="3403464"/>
            <a:ext cx="2259182" cy="675017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4" name="오른쪽 화살표 43"/>
          <p:cNvSpPr/>
          <p:nvPr/>
        </p:nvSpPr>
        <p:spPr>
          <a:xfrm>
            <a:off x="9527849" y="3556352"/>
            <a:ext cx="414609" cy="312026"/>
          </a:xfrm>
          <a:prstGeom prst="rightArrow">
            <a:avLst/>
          </a:prstGeom>
          <a:solidFill>
            <a:srgbClr val="33428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4368" y="3403464"/>
            <a:ext cx="1230272" cy="714822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47" name="그룹 46"/>
          <p:cNvGrpSpPr/>
          <p:nvPr/>
        </p:nvGrpSpPr>
        <p:grpSpPr>
          <a:xfrm>
            <a:off x="4629054" y="4522164"/>
            <a:ext cx="5151641" cy="2048579"/>
            <a:chOff x="562616" y="1059225"/>
            <a:chExt cx="5151641" cy="2048579"/>
          </a:xfrm>
        </p:grpSpPr>
        <p:grpSp>
          <p:nvGrpSpPr>
            <p:cNvPr id="48" name="그룹 47"/>
            <p:cNvGrpSpPr/>
            <p:nvPr/>
          </p:nvGrpSpPr>
          <p:grpSpPr>
            <a:xfrm>
              <a:off x="694526" y="1157231"/>
              <a:ext cx="5019731" cy="1950573"/>
              <a:chOff x="694526" y="1157231"/>
              <a:chExt cx="5019731" cy="1950573"/>
            </a:xfrm>
          </p:grpSpPr>
          <p:sp>
            <p:nvSpPr>
              <p:cNvPr id="68" name="텍스트 개체 틀 20"/>
              <p:cNvSpPr txBox="1">
                <a:spLocks/>
              </p:cNvSpPr>
              <p:nvPr/>
            </p:nvSpPr>
            <p:spPr>
              <a:xfrm>
                <a:off x="694526" y="1417131"/>
                <a:ext cx="5019731" cy="1690673"/>
              </a:xfrm>
              <a:prstGeom prst="roundRect">
                <a:avLst>
                  <a:gd name="adj" fmla="val 6887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dirty="0"/>
                  <a:t> </a:t>
                </a:r>
                <a:r>
                  <a:rPr lang="ko-KR" altLang="en-US" sz="1400" dirty="0" err="1"/>
                  <a:t>대댓글</a:t>
                </a:r>
                <a:r>
                  <a:rPr lang="ko-KR" altLang="en-US" sz="1400" dirty="0"/>
                  <a:t> 등록</a:t>
                </a:r>
              </a:p>
            </p:txBody>
          </p:sp>
          <p:sp>
            <p:nvSpPr>
              <p:cNvPr id="70" name="자유형 69"/>
              <p:cNvSpPr/>
              <p:nvPr/>
            </p:nvSpPr>
            <p:spPr>
              <a:xfrm>
                <a:off x="694526" y="1157231"/>
                <a:ext cx="5019731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댓글</a:t>
                </a: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60" name="타원 59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1" name="TextBox 60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3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</a:endParaRPr>
              </a:p>
            </p:txBody>
          </p:sp>
        </p:grpSp>
      </p:grpSp>
      <p:sp>
        <p:nvSpPr>
          <p:cNvPr id="72" name="슬라이드 번호 개체 틀 2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rgbClr val="D6DCE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91589A-D9C4-4988-8BA8-A3A13191CFF1}" type="slidenum">
              <a:rPr lang="ko-KR" altLang="en-US" smtClean="0"/>
              <a:pPr/>
              <a:t>65</a:t>
            </a:fld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3283" y="5273851"/>
            <a:ext cx="1662483" cy="1121323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3" name="오른쪽 화살표 72"/>
          <p:cNvSpPr/>
          <p:nvPr/>
        </p:nvSpPr>
        <p:spPr>
          <a:xfrm>
            <a:off x="6576757" y="5636474"/>
            <a:ext cx="414609" cy="312026"/>
          </a:xfrm>
          <a:prstGeom prst="rightArrow">
            <a:avLst/>
          </a:prstGeom>
          <a:solidFill>
            <a:srgbClr val="33428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2078" y="5338125"/>
            <a:ext cx="2581275" cy="866775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6351162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0087" y="1258411"/>
            <a:ext cx="9333163" cy="4705469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A8C0F09-FD9F-435A-A2CC-100B5FBF6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pPr/>
              <a:t>66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DD8CE21-54CB-4E6A-8E8A-D0662B3BE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사용자정보관리 </a:t>
            </a:r>
            <a:r>
              <a:rPr lang="en-US" altLang="ko-KR" dirty="0"/>
              <a:t>&gt; </a:t>
            </a:r>
            <a:r>
              <a:rPr lang="ko-KR" altLang="en-US" dirty="0" err="1"/>
              <a:t>내정보</a:t>
            </a:r>
            <a:r>
              <a:rPr lang="ko-KR" altLang="en-US" dirty="0"/>
              <a:t> 관리</a:t>
            </a:r>
            <a:endParaRPr lang="en-US" altLang="ko-KR" dirty="0"/>
          </a:p>
        </p:txBody>
      </p:sp>
      <p:grpSp>
        <p:nvGrpSpPr>
          <p:cNvPr id="32" name="그룹 31"/>
          <p:cNvGrpSpPr/>
          <p:nvPr/>
        </p:nvGrpSpPr>
        <p:grpSpPr>
          <a:xfrm>
            <a:off x="5622501" y="3892031"/>
            <a:ext cx="263819" cy="272056"/>
            <a:chOff x="562617" y="1053668"/>
            <a:chExt cx="263819" cy="272056"/>
          </a:xfrm>
        </p:grpSpPr>
        <p:sp>
          <p:nvSpPr>
            <p:cNvPr id="33" name="타원 32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673395" y="4172415"/>
            <a:ext cx="263819" cy="272056"/>
            <a:chOff x="562617" y="1053668"/>
            <a:chExt cx="263819" cy="272056"/>
          </a:xfrm>
        </p:grpSpPr>
        <p:sp>
          <p:nvSpPr>
            <p:cNvPr id="36" name="타원 35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100" b="1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6573344" y="3892031"/>
            <a:ext cx="263819" cy="272056"/>
            <a:chOff x="562617" y="1053668"/>
            <a:chExt cx="263819" cy="272056"/>
          </a:xfrm>
        </p:grpSpPr>
        <p:sp>
          <p:nvSpPr>
            <p:cNvPr id="39" name="타원 38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8433938" y="1986324"/>
            <a:ext cx="3531631" cy="3281415"/>
            <a:chOff x="562616" y="1059225"/>
            <a:chExt cx="3303832" cy="3281415"/>
          </a:xfrm>
        </p:grpSpPr>
        <p:grpSp>
          <p:nvGrpSpPr>
            <p:cNvPr id="63" name="그룹 62"/>
            <p:cNvGrpSpPr/>
            <p:nvPr/>
          </p:nvGrpSpPr>
          <p:grpSpPr>
            <a:xfrm>
              <a:off x="694526" y="1157231"/>
              <a:ext cx="3171922" cy="3183409"/>
              <a:chOff x="694526" y="1157231"/>
              <a:chExt cx="3171922" cy="3183409"/>
            </a:xfrm>
          </p:grpSpPr>
          <p:sp>
            <p:nvSpPr>
              <p:cNvPr id="67" name="텍스트 개체 틀 20"/>
              <p:cNvSpPr txBox="1">
                <a:spLocks/>
              </p:cNvSpPr>
              <p:nvPr/>
            </p:nvSpPr>
            <p:spPr>
              <a:xfrm>
                <a:off x="694526" y="1323044"/>
                <a:ext cx="3171922" cy="3017596"/>
              </a:xfrm>
              <a:prstGeom prst="roundRect">
                <a:avLst>
                  <a:gd name="adj" fmla="val 5039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dirty="0"/>
                  <a:t/>
                </a:r>
                <a:br>
                  <a:rPr lang="en-US" altLang="ko-KR" sz="1400" dirty="0"/>
                </a:br>
                <a:r>
                  <a:rPr lang="ko-KR" altLang="en-US" sz="1400" dirty="0" err="1"/>
                  <a:t>팝업창에서</a:t>
                </a:r>
                <a:r>
                  <a:rPr lang="ko-KR" altLang="en-US" sz="1400" dirty="0"/>
                  <a:t> 비밀번호 변경 가능</a:t>
                </a:r>
              </a:p>
            </p:txBody>
          </p:sp>
          <p:sp>
            <p:nvSpPr>
              <p:cNvPr id="68" name="자유형 67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비밀번호 변경</a:t>
                </a:r>
              </a:p>
            </p:txBody>
          </p:sp>
        </p:grpSp>
        <p:grpSp>
          <p:nvGrpSpPr>
            <p:cNvPr id="64" name="그룹 63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65" name="타원 64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6" name="TextBox 65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4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69" name="그룹 68"/>
          <p:cNvGrpSpPr/>
          <p:nvPr/>
        </p:nvGrpSpPr>
        <p:grpSpPr>
          <a:xfrm>
            <a:off x="9832681" y="1465617"/>
            <a:ext cx="263819" cy="272056"/>
            <a:chOff x="562617" y="1053668"/>
            <a:chExt cx="263819" cy="272056"/>
          </a:xfrm>
        </p:grpSpPr>
        <p:sp>
          <p:nvSpPr>
            <p:cNvPr id="70" name="타원 69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100" b="1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sp>
        <p:nvSpPr>
          <p:cNvPr id="72" name="모서리가 둥근 직사각형 71"/>
          <p:cNvSpPr/>
          <p:nvPr/>
        </p:nvSpPr>
        <p:spPr>
          <a:xfrm>
            <a:off x="8725472" y="2888372"/>
            <a:ext cx="3081802" cy="1963288"/>
          </a:xfrm>
          <a:prstGeom prst="roundRect">
            <a:avLst>
              <a:gd name="adj" fmla="val 587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3" name="그룹 72"/>
          <p:cNvGrpSpPr/>
          <p:nvPr/>
        </p:nvGrpSpPr>
        <p:grpSpPr>
          <a:xfrm>
            <a:off x="598972" y="2025443"/>
            <a:ext cx="3275919" cy="913369"/>
            <a:chOff x="669092" y="3940948"/>
            <a:chExt cx="3275919" cy="913369"/>
          </a:xfrm>
        </p:grpSpPr>
        <p:grpSp>
          <p:nvGrpSpPr>
            <p:cNvPr id="74" name="그룹 73"/>
            <p:cNvGrpSpPr/>
            <p:nvPr/>
          </p:nvGrpSpPr>
          <p:grpSpPr>
            <a:xfrm>
              <a:off x="809169" y="4063963"/>
              <a:ext cx="3135842" cy="790354"/>
              <a:chOff x="694526" y="1157231"/>
              <a:chExt cx="2933572" cy="790354"/>
            </a:xfrm>
          </p:grpSpPr>
          <p:sp>
            <p:nvSpPr>
              <p:cNvPr id="78" name="텍스트 개체 틀 20"/>
              <p:cNvSpPr txBox="1">
                <a:spLocks/>
              </p:cNvSpPr>
              <p:nvPr/>
            </p:nvSpPr>
            <p:spPr>
              <a:xfrm>
                <a:off x="694527" y="1323044"/>
                <a:ext cx="2933571" cy="624541"/>
              </a:xfrm>
              <a:prstGeom prst="roundRect">
                <a:avLst>
                  <a:gd name="adj" fmla="val 12695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216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/>
                  <a:t>변경된 내 정보를 저장</a:t>
                </a:r>
              </a:p>
            </p:txBody>
          </p:sp>
          <p:sp>
            <p:nvSpPr>
              <p:cNvPr id="79" name="자유형 78"/>
              <p:cNvSpPr/>
              <p:nvPr/>
            </p:nvSpPr>
            <p:spPr>
              <a:xfrm>
                <a:off x="694526" y="1157231"/>
                <a:ext cx="2933571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err="1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내용저장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75" name="그룹 74"/>
            <p:cNvGrpSpPr/>
            <p:nvPr/>
          </p:nvGrpSpPr>
          <p:grpSpPr>
            <a:xfrm>
              <a:off x="669092" y="3940948"/>
              <a:ext cx="263819" cy="272056"/>
              <a:chOff x="562617" y="1053668"/>
              <a:chExt cx="263819" cy="272056"/>
            </a:xfrm>
          </p:grpSpPr>
          <p:sp>
            <p:nvSpPr>
              <p:cNvPr id="76" name="타원 75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TextBox 76"/>
              <p:cNvSpPr txBox="1"/>
              <p:nvPr userDrawn="1"/>
            </p:nvSpPr>
            <p:spPr>
              <a:xfrm>
                <a:off x="562617" y="1064467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1100" b="1" i="0" u="none" strike="noStrike" kern="1200" cap="none" spc="0" normalizeH="0" baseline="0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 ExtraBold"/>
                    <a:cs typeface="+mn-cs"/>
                  </a:rPr>
                  <a:t>1</a:t>
                </a:r>
                <a:endParaRPr kumimoji="0" lang="ko-KR" altLang="en-US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80" name="그룹 79"/>
          <p:cNvGrpSpPr/>
          <p:nvPr/>
        </p:nvGrpSpPr>
        <p:grpSpPr>
          <a:xfrm>
            <a:off x="608801" y="2949611"/>
            <a:ext cx="3275919" cy="1106540"/>
            <a:chOff x="669092" y="3940948"/>
            <a:chExt cx="3275919" cy="1106540"/>
          </a:xfrm>
        </p:grpSpPr>
        <p:grpSp>
          <p:nvGrpSpPr>
            <p:cNvPr id="81" name="그룹 80"/>
            <p:cNvGrpSpPr/>
            <p:nvPr/>
          </p:nvGrpSpPr>
          <p:grpSpPr>
            <a:xfrm>
              <a:off x="809169" y="4063963"/>
              <a:ext cx="3135842" cy="983525"/>
              <a:chOff x="694526" y="1157231"/>
              <a:chExt cx="2933572" cy="983525"/>
            </a:xfrm>
          </p:grpSpPr>
          <p:sp>
            <p:nvSpPr>
              <p:cNvPr id="85" name="텍스트 개체 틀 20"/>
              <p:cNvSpPr txBox="1">
                <a:spLocks/>
              </p:cNvSpPr>
              <p:nvPr/>
            </p:nvSpPr>
            <p:spPr>
              <a:xfrm>
                <a:off x="694527" y="1323044"/>
                <a:ext cx="2933571" cy="817712"/>
              </a:xfrm>
              <a:prstGeom prst="roundRect">
                <a:avLst>
                  <a:gd name="adj" fmla="val 9645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216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/>
                  <a:t>변경된 내용을 초기화하고</a:t>
                </a:r>
                <a:r>
                  <a:rPr lang="en-US" altLang="ko-KR" sz="1400" dirty="0"/>
                  <a:t> </a:t>
                </a:r>
                <a:r>
                  <a:rPr lang="ko-KR" altLang="en-US" sz="1400" dirty="0"/>
                  <a:t>이전의 정보로</a:t>
                </a:r>
                <a:r>
                  <a:rPr lang="en-US" altLang="ko-KR" sz="1400" dirty="0"/>
                  <a:t/>
                </a:r>
                <a:br>
                  <a:rPr lang="en-US" altLang="ko-KR" sz="1400" dirty="0"/>
                </a:br>
                <a:r>
                  <a:rPr lang="ko-KR" altLang="en-US" sz="1400" dirty="0"/>
                  <a:t>되돌아감</a:t>
                </a:r>
                <a:r>
                  <a:rPr lang="en-US" altLang="ko-KR" sz="1400" dirty="0"/>
                  <a:t>.</a:t>
                </a:r>
                <a:endParaRPr lang="ko-KR" altLang="en-US" sz="1400" dirty="0"/>
              </a:p>
            </p:txBody>
          </p:sp>
          <p:sp>
            <p:nvSpPr>
              <p:cNvPr id="86" name="자유형 85"/>
              <p:cNvSpPr/>
              <p:nvPr/>
            </p:nvSpPr>
            <p:spPr>
              <a:xfrm>
                <a:off x="694526" y="1157231"/>
                <a:ext cx="2933571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 err="1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새로고침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82" name="그룹 81"/>
            <p:cNvGrpSpPr/>
            <p:nvPr/>
          </p:nvGrpSpPr>
          <p:grpSpPr>
            <a:xfrm>
              <a:off x="669092" y="3940948"/>
              <a:ext cx="263819" cy="263818"/>
              <a:chOff x="562617" y="1053668"/>
              <a:chExt cx="263819" cy="263818"/>
            </a:xfrm>
          </p:grpSpPr>
          <p:sp>
            <p:nvSpPr>
              <p:cNvPr id="83" name="타원 82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TextBox 83"/>
              <p:cNvSpPr txBox="1"/>
              <p:nvPr userDrawn="1"/>
            </p:nvSpPr>
            <p:spPr>
              <a:xfrm>
                <a:off x="562617" y="1054942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1100" b="1" i="0" u="none" strike="noStrike" kern="1200" cap="none" spc="0" normalizeH="0" baseline="0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 ExtraBold"/>
                    <a:cs typeface="+mn-cs"/>
                  </a:rPr>
                  <a:t>2</a:t>
                </a:r>
                <a:endParaRPr kumimoji="0" lang="ko-KR" altLang="en-US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94" name="그룹 93"/>
          <p:cNvGrpSpPr/>
          <p:nvPr/>
        </p:nvGrpSpPr>
        <p:grpSpPr>
          <a:xfrm>
            <a:off x="669009" y="4747184"/>
            <a:ext cx="3275919" cy="913369"/>
            <a:chOff x="669092" y="3940948"/>
            <a:chExt cx="3275919" cy="913369"/>
          </a:xfrm>
        </p:grpSpPr>
        <p:grpSp>
          <p:nvGrpSpPr>
            <p:cNvPr id="95" name="그룹 94"/>
            <p:cNvGrpSpPr/>
            <p:nvPr/>
          </p:nvGrpSpPr>
          <p:grpSpPr>
            <a:xfrm>
              <a:off x="809169" y="4063963"/>
              <a:ext cx="3135842" cy="790354"/>
              <a:chOff x="694526" y="1157231"/>
              <a:chExt cx="2933572" cy="790354"/>
            </a:xfrm>
          </p:grpSpPr>
          <p:sp>
            <p:nvSpPr>
              <p:cNvPr id="99" name="텍스트 개체 틀 20"/>
              <p:cNvSpPr txBox="1">
                <a:spLocks/>
              </p:cNvSpPr>
              <p:nvPr/>
            </p:nvSpPr>
            <p:spPr>
              <a:xfrm>
                <a:off x="694527" y="1323044"/>
                <a:ext cx="2933571" cy="624541"/>
              </a:xfrm>
              <a:prstGeom prst="roundRect">
                <a:avLst>
                  <a:gd name="adj" fmla="val 12695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216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/>
                  <a:t>자신이 속한 부서의 사원 목록을 보여줌</a:t>
                </a:r>
                <a:r>
                  <a:rPr lang="en-US" altLang="ko-KR" sz="1400" dirty="0"/>
                  <a:t>.</a:t>
                </a:r>
                <a:endParaRPr lang="ko-KR" altLang="en-US" sz="1400" dirty="0"/>
              </a:p>
            </p:txBody>
          </p:sp>
          <p:sp>
            <p:nvSpPr>
              <p:cNvPr id="100" name="자유형 99"/>
              <p:cNvSpPr/>
              <p:nvPr/>
            </p:nvSpPr>
            <p:spPr>
              <a:xfrm>
                <a:off x="694526" y="1157231"/>
                <a:ext cx="2933571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부서의 </a:t>
                </a:r>
                <a:r>
                  <a:rPr lang="ko-KR" altLang="en-US" sz="1600" spc="120" dirty="0" err="1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사원목록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96" name="그룹 95"/>
            <p:cNvGrpSpPr/>
            <p:nvPr/>
          </p:nvGrpSpPr>
          <p:grpSpPr>
            <a:xfrm>
              <a:off x="669092" y="3940948"/>
              <a:ext cx="263819" cy="263818"/>
              <a:chOff x="562617" y="1053668"/>
              <a:chExt cx="263819" cy="263818"/>
            </a:xfrm>
          </p:grpSpPr>
          <p:sp>
            <p:nvSpPr>
              <p:cNvPr id="97" name="타원 96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TextBox 97"/>
              <p:cNvSpPr txBox="1"/>
              <p:nvPr userDrawn="1"/>
            </p:nvSpPr>
            <p:spPr>
              <a:xfrm>
                <a:off x="562617" y="1054942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100" b="1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3</a:t>
                </a:r>
                <a:endParaRPr kumimoji="0" lang="ko-KR" altLang="en-US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089368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6914" y="1252729"/>
            <a:ext cx="9318172" cy="4699942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pPr/>
              <a:t>67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err="1"/>
              <a:t>쪽지함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받은 쪽지 보관함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8678970" y="2435563"/>
            <a:ext cx="263819" cy="272056"/>
            <a:chOff x="562617" y="1053668"/>
            <a:chExt cx="263819" cy="272056"/>
          </a:xfrm>
        </p:grpSpPr>
        <p:sp>
          <p:nvSpPr>
            <p:cNvPr id="10" name="타원 9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398616" y="1581531"/>
            <a:ext cx="3303832" cy="853286"/>
            <a:chOff x="562616" y="1059225"/>
            <a:chExt cx="3303832" cy="853286"/>
          </a:xfrm>
        </p:grpSpPr>
        <p:grpSp>
          <p:nvGrpSpPr>
            <p:cNvPr id="13" name="그룹 12"/>
            <p:cNvGrpSpPr/>
            <p:nvPr/>
          </p:nvGrpSpPr>
          <p:grpSpPr>
            <a:xfrm>
              <a:off x="694526" y="1157231"/>
              <a:ext cx="3171922" cy="755280"/>
              <a:chOff x="694526" y="1157231"/>
              <a:chExt cx="3171922" cy="755280"/>
            </a:xfrm>
          </p:grpSpPr>
          <p:sp>
            <p:nvSpPr>
              <p:cNvPr id="17" name="텍스트 개체 틀 20"/>
              <p:cNvSpPr txBox="1">
                <a:spLocks/>
              </p:cNvSpPr>
              <p:nvPr/>
            </p:nvSpPr>
            <p:spPr>
              <a:xfrm>
                <a:off x="694526" y="1446429"/>
                <a:ext cx="3171922" cy="466082"/>
              </a:xfrm>
              <a:prstGeom prst="roundRect">
                <a:avLst>
                  <a:gd name="adj" fmla="val 24658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dirty="0"/>
                  <a:t>받은 쪽지에 대한 정보를 리스트로 출력</a:t>
                </a:r>
              </a:p>
            </p:txBody>
          </p:sp>
          <p:sp>
            <p:nvSpPr>
              <p:cNvPr id="18" name="자유형 17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>
                <a:noAutofit/>
              </a:bodyPr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받은 쪽지 보관함</a:t>
                </a: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15" name="타원 14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6" name="TextBox 15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1050" b="1" i="0" u="none" strike="noStrike" kern="1200" cap="none" spc="0" normalizeH="0" baseline="0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 ExtraBold"/>
                    <a:cs typeface="+mn-cs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19" name="그룹 18"/>
          <p:cNvGrpSpPr/>
          <p:nvPr/>
        </p:nvGrpSpPr>
        <p:grpSpPr>
          <a:xfrm>
            <a:off x="1660234" y="1896179"/>
            <a:ext cx="263819" cy="272056"/>
            <a:chOff x="562617" y="1053668"/>
            <a:chExt cx="263819" cy="272056"/>
          </a:xfrm>
        </p:grpSpPr>
        <p:sp>
          <p:nvSpPr>
            <p:cNvPr id="20" name="타원 19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1870693" y="2779172"/>
            <a:ext cx="263819" cy="272056"/>
            <a:chOff x="562617" y="1053668"/>
            <a:chExt cx="263819" cy="272056"/>
          </a:xfrm>
        </p:grpSpPr>
        <p:sp>
          <p:nvSpPr>
            <p:cNvPr id="37" name="타원 36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100" b="1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8049968" y="3504379"/>
            <a:ext cx="3303832" cy="1158584"/>
            <a:chOff x="562616" y="1059225"/>
            <a:chExt cx="3303832" cy="1158584"/>
          </a:xfrm>
        </p:grpSpPr>
        <p:grpSp>
          <p:nvGrpSpPr>
            <p:cNvPr id="40" name="그룹 39"/>
            <p:cNvGrpSpPr/>
            <p:nvPr/>
          </p:nvGrpSpPr>
          <p:grpSpPr>
            <a:xfrm>
              <a:off x="694526" y="1157231"/>
              <a:ext cx="3171922" cy="1060578"/>
              <a:chOff x="694526" y="1157231"/>
              <a:chExt cx="3171922" cy="1060578"/>
            </a:xfrm>
          </p:grpSpPr>
          <p:sp>
            <p:nvSpPr>
              <p:cNvPr id="44" name="텍스트 개체 틀 20"/>
              <p:cNvSpPr txBox="1">
                <a:spLocks/>
              </p:cNvSpPr>
              <p:nvPr/>
            </p:nvSpPr>
            <p:spPr>
              <a:xfrm>
                <a:off x="694526" y="1408818"/>
                <a:ext cx="3171922" cy="808991"/>
              </a:xfrm>
              <a:prstGeom prst="roundRect">
                <a:avLst>
                  <a:gd name="adj" fmla="val 15696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1400" dirty="0" err="1"/>
                  <a:t>쪽지내용을</a:t>
                </a:r>
                <a:r>
                  <a:rPr lang="ko-KR" altLang="en-US" sz="1400" dirty="0"/>
                  <a:t> 읽었을 경우 글자 굵기를 </a:t>
                </a:r>
                <a:r>
                  <a:rPr lang="en-US" altLang="ko-KR" sz="1400" dirty="0"/>
                  <a:t>‘</a:t>
                </a:r>
                <a:r>
                  <a:rPr lang="ko-KR" altLang="en-US" sz="1400" dirty="0"/>
                  <a:t>보통</a:t>
                </a:r>
                <a:r>
                  <a:rPr lang="en-US" altLang="ko-KR" sz="1400" dirty="0"/>
                  <a:t>’</a:t>
                </a:r>
                <a:r>
                  <a:rPr lang="ko-KR" altLang="en-US" sz="1400" dirty="0"/>
                  <a:t>으로 변경</a:t>
                </a:r>
              </a:p>
            </p:txBody>
          </p:sp>
          <p:sp>
            <p:nvSpPr>
              <p:cNvPr id="45" name="자유형 44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>
                <a:noAutofit/>
              </a:bodyPr>
              <a:lstStyle/>
              <a:p>
                <a:r>
                  <a:rPr lang="ko-KR" altLang="en-US" sz="1600" spc="120" dirty="0" err="1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읽음표시</a:t>
                </a:r>
                <a:endParaRPr lang="ko-KR" altLang="en-US" sz="1600" spc="120" dirty="0"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42" name="타원 41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3" name="TextBox 42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4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46" name="그룹 45"/>
          <p:cNvGrpSpPr/>
          <p:nvPr/>
        </p:nvGrpSpPr>
        <p:grpSpPr>
          <a:xfrm>
            <a:off x="3082214" y="3042990"/>
            <a:ext cx="263819" cy="263818"/>
            <a:chOff x="562617" y="1053668"/>
            <a:chExt cx="263819" cy="263818"/>
          </a:xfrm>
        </p:grpSpPr>
        <p:sp>
          <p:nvSpPr>
            <p:cNvPr id="47" name="타원 46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 userDrawn="1"/>
          </p:nvSpPr>
          <p:spPr>
            <a:xfrm>
              <a:off x="562617" y="1056229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ko-KR" sz="1100" b="1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ExtraBold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615354" y="3504379"/>
            <a:ext cx="3303832" cy="2598628"/>
            <a:chOff x="562616" y="1059225"/>
            <a:chExt cx="3303832" cy="2598628"/>
          </a:xfrm>
        </p:grpSpPr>
        <p:grpSp>
          <p:nvGrpSpPr>
            <p:cNvPr id="57" name="그룹 56"/>
            <p:cNvGrpSpPr/>
            <p:nvPr/>
          </p:nvGrpSpPr>
          <p:grpSpPr>
            <a:xfrm>
              <a:off x="694526" y="1157231"/>
              <a:ext cx="3171922" cy="2500622"/>
              <a:chOff x="694526" y="1157231"/>
              <a:chExt cx="3171922" cy="2500622"/>
            </a:xfrm>
          </p:grpSpPr>
          <p:sp>
            <p:nvSpPr>
              <p:cNvPr id="61" name="텍스트 개체 틀 20"/>
              <p:cNvSpPr txBox="1">
                <a:spLocks/>
              </p:cNvSpPr>
              <p:nvPr/>
            </p:nvSpPr>
            <p:spPr>
              <a:xfrm>
                <a:off x="694526" y="1408817"/>
                <a:ext cx="3171922" cy="2249036"/>
              </a:xfrm>
              <a:prstGeom prst="roundRect">
                <a:avLst>
                  <a:gd name="adj" fmla="val 3065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dirty="0"/>
                  <a:t>필요한 정보 입력 후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쪽지 전송</a:t>
                </a:r>
              </a:p>
            </p:txBody>
          </p:sp>
          <p:sp>
            <p:nvSpPr>
              <p:cNvPr id="62" name="자유형 61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>
                <a:noAutofit/>
              </a:bodyPr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쪽지 쓰기</a:t>
                </a: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59" name="타원 58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0" name="TextBox 59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2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52054" y="4289230"/>
            <a:ext cx="1562342" cy="165895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grpSp>
        <p:nvGrpSpPr>
          <p:cNvPr id="64" name="그룹 63"/>
          <p:cNvGrpSpPr/>
          <p:nvPr/>
        </p:nvGrpSpPr>
        <p:grpSpPr>
          <a:xfrm>
            <a:off x="4332661" y="3504379"/>
            <a:ext cx="3303832" cy="2598628"/>
            <a:chOff x="562616" y="1059225"/>
            <a:chExt cx="3303832" cy="2598628"/>
          </a:xfrm>
        </p:grpSpPr>
        <p:grpSp>
          <p:nvGrpSpPr>
            <p:cNvPr id="65" name="그룹 64"/>
            <p:cNvGrpSpPr/>
            <p:nvPr/>
          </p:nvGrpSpPr>
          <p:grpSpPr>
            <a:xfrm>
              <a:off x="694526" y="1157231"/>
              <a:ext cx="3171922" cy="2500622"/>
              <a:chOff x="694526" y="1157231"/>
              <a:chExt cx="3171922" cy="2500622"/>
            </a:xfrm>
          </p:grpSpPr>
          <p:sp>
            <p:nvSpPr>
              <p:cNvPr id="69" name="텍스트 개체 틀 20"/>
              <p:cNvSpPr txBox="1">
                <a:spLocks/>
              </p:cNvSpPr>
              <p:nvPr/>
            </p:nvSpPr>
            <p:spPr>
              <a:xfrm>
                <a:off x="694526" y="1408817"/>
                <a:ext cx="3171922" cy="2249036"/>
              </a:xfrm>
              <a:prstGeom prst="roundRect">
                <a:avLst>
                  <a:gd name="adj" fmla="val 3065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dirty="0" err="1"/>
                  <a:t>쪽지제목</a:t>
                </a:r>
                <a:r>
                  <a:rPr lang="ko-KR" altLang="en-US" sz="1400" dirty="0"/>
                  <a:t> 클릭 </a:t>
                </a:r>
                <a:r>
                  <a:rPr lang="en-US" altLang="ko-KR" sz="1400" dirty="0"/>
                  <a:t>&gt; </a:t>
                </a:r>
                <a:r>
                  <a:rPr lang="ko-KR" altLang="en-US" sz="1400" dirty="0" err="1"/>
                  <a:t>쪽지읽기</a:t>
                </a:r>
                <a:r>
                  <a:rPr lang="ko-KR" altLang="en-US" sz="1400" dirty="0"/>
                  <a:t> </a:t>
                </a:r>
                <a:r>
                  <a:rPr lang="ko-KR" altLang="en-US" sz="1400" dirty="0" err="1"/>
                  <a:t>팝업창</a:t>
                </a:r>
                <a:r>
                  <a:rPr lang="ko-KR" altLang="en-US" sz="1400" dirty="0"/>
                  <a:t> 띄움</a:t>
                </a:r>
              </a:p>
            </p:txBody>
          </p:sp>
          <p:sp>
            <p:nvSpPr>
              <p:cNvPr id="70" name="자유형 69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>
                <a:noAutofit/>
              </a:bodyPr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쪽지 읽기</a:t>
                </a:r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67" name="타원 66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8" name="TextBox 67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ko-KR" sz="1050" b="1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ExtraBold"/>
                  </a:rPr>
                  <a:t>3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69451" y="4306263"/>
            <a:ext cx="1562162" cy="164192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839584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7769" y="1264158"/>
            <a:ext cx="9337155" cy="4661154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pPr/>
              <a:t>68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err="1"/>
              <a:t>쪽지함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보낸 쪽지 보관함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2369213" y="1957143"/>
            <a:ext cx="263819" cy="272056"/>
            <a:chOff x="562617" y="1053668"/>
            <a:chExt cx="263819" cy="272056"/>
          </a:xfrm>
        </p:grpSpPr>
        <p:sp>
          <p:nvSpPr>
            <p:cNvPr id="10" name="타원 9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703672" y="1778046"/>
            <a:ext cx="3303832" cy="902305"/>
            <a:chOff x="562616" y="1059225"/>
            <a:chExt cx="3303832" cy="902305"/>
          </a:xfrm>
        </p:grpSpPr>
        <p:grpSp>
          <p:nvGrpSpPr>
            <p:cNvPr id="13" name="그룹 12"/>
            <p:cNvGrpSpPr/>
            <p:nvPr/>
          </p:nvGrpSpPr>
          <p:grpSpPr>
            <a:xfrm>
              <a:off x="694526" y="1157231"/>
              <a:ext cx="3171922" cy="804299"/>
              <a:chOff x="694526" y="1157231"/>
              <a:chExt cx="3171922" cy="804299"/>
            </a:xfrm>
          </p:grpSpPr>
          <p:sp>
            <p:nvSpPr>
              <p:cNvPr id="17" name="텍스트 개체 틀 20"/>
              <p:cNvSpPr txBox="1">
                <a:spLocks/>
              </p:cNvSpPr>
              <p:nvPr/>
            </p:nvSpPr>
            <p:spPr>
              <a:xfrm>
                <a:off x="694526" y="1446428"/>
                <a:ext cx="3171922" cy="515102"/>
              </a:xfrm>
              <a:prstGeom prst="roundRect">
                <a:avLst>
                  <a:gd name="adj" fmla="val 10365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dirty="0" err="1"/>
                  <a:t>보낸쪽지</a:t>
                </a:r>
                <a:r>
                  <a:rPr lang="ko-KR" altLang="en-US" sz="1400" dirty="0"/>
                  <a:t> 버튼 </a:t>
                </a:r>
                <a:r>
                  <a:rPr lang="en-US" altLang="ko-KR" sz="1400" dirty="0"/>
                  <a:t>&gt; </a:t>
                </a:r>
                <a:r>
                  <a:rPr lang="ko-KR" altLang="en-US" sz="1400" dirty="0"/>
                  <a:t>보낸 쪽지보관함으로 이동</a:t>
                </a:r>
              </a:p>
            </p:txBody>
          </p:sp>
          <p:sp>
            <p:nvSpPr>
              <p:cNvPr id="18" name="자유형 17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보낸 쪽지 보관함</a:t>
                </a: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15" name="타원 14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6" name="TextBox 15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1050" b="1" i="0" u="none" strike="noStrike" kern="1200" cap="none" spc="0" normalizeH="0" baseline="0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 ExtraBold"/>
                    <a:cs typeface="+mn-cs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64245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69530" y="1257519"/>
            <a:ext cx="4471261" cy="471465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pPr/>
              <a:t>69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err="1"/>
              <a:t>쪽지함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쪽지 보내기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7646596" y="1674807"/>
            <a:ext cx="263819" cy="272056"/>
            <a:chOff x="562617" y="1053668"/>
            <a:chExt cx="263819" cy="272056"/>
          </a:xfrm>
        </p:grpSpPr>
        <p:sp>
          <p:nvSpPr>
            <p:cNvPr id="10" name="타원 9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8191030" y="1674807"/>
            <a:ext cx="3303832" cy="853286"/>
            <a:chOff x="562616" y="1059225"/>
            <a:chExt cx="3303832" cy="853286"/>
          </a:xfrm>
        </p:grpSpPr>
        <p:grpSp>
          <p:nvGrpSpPr>
            <p:cNvPr id="20" name="그룹 19"/>
            <p:cNvGrpSpPr/>
            <p:nvPr/>
          </p:nvGrpSpPr>
          <p:grpSpPr>
            <a:xfrm>
              <a:off x="694526" y="1157231"/>
              <a:ext cx="3171922" cy="755280"/>
              <a:chOff x="694526" y="1157231"/>
              <a:chExt cx="3171922" cy="755280"/>
            </a:xfrm>
          </p:grpSpPr>
          <p:sp>
            <p:nvSpPr>
              <p:cNvPr id="24" name="텍스트 개체 틀 20"/>
              <p:cNvSpPr txBox="1">
                <a:spLocks/>
              </p:cNvSpPr>
              <p:nvPr/>
            </p:nvSpPr>
            <p:spPr>
              <a:xfrm>
                <a:off x="694526" y="1446429"/>
                <a:ext cx="3171922" cy="466082"/>
              </a:xfrm>
              <a:prstGeom prst="roundRect">
                <a:avLst>
                  <a:gd name="adj" fmla="val 18772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dirty="0"/>
                  <a:t>사원 이름을 검색하여 </a:t>
                </a:r>
                <a:r>
                  <a:rPr lang="ko-KR" altLang="en-US" sz="1400" dirty="0" err="1"/>
                  <a:t>받는사람을</a:t>
                </a:r>
                <a:r>
                  <a:rPr lang="ko-KR" altLang="en-US" sz="1400" dirty="0"/>
                  <a:t> 선택</a:t>
                </a:r>
              </a:p>
            </p:txBody>
          </p:sp>
          <p:sp>
            <p:nvSpPr>
              <p:cNvPr id="25" name="자유형 24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>
                <a:noAutofit/>
              </a:bodyPr>
              <a:lstStyle/>
              <a:p>
                <a:r>
                  <a:rPr lang="ko-KR" altLang="en-US" sz="1600" spc="120" dirty="0" err="1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받는사람</a:t>
                </a:r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검색</a:t>
                </a: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22" name="타원 21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3" name="TextBox 22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1050" b="1" i="0" u="none" strike="noStrike" kern="1200" cap="none" spc="0" normalizeH="0" baseline="0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 ExtraBold"/>
                    <a:cs typeface="+mn-cs"/>
                  </a:rPr>
                  <a:t>1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26" name="그룹 25"/>
          <p:cNvGrpSpPr/>
          <p:nvPr/>
        </p:nvGrpSpPr>
        <p:grpSpPr>
          <a:xfrm>
            <a:off x="4770046" y="5377700"/>
            <a:ext cx="263819" cy="272056"/>
            <a:chOff x="562617" y="1053668"/>
            <a:chExt cx="263819" cy="272056"/>
          </a:xfrm>
        </p:grpSpPr>
        <p:sp>
          <p:nvSpPr>
            <p:cNvPr id="27" name="타원 26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973250" y="5377700"/>
            <a:ext cx="263819" cy="272056"/>
            <a:chOff x="562617" y="1053668"/>
            <a:chExt cx="263819" cy="272056"/>
          </a:xfrm>
        </p:grpSpPr>
        <p:sp>
          <p:nvSpPr>
            <p:cNvPr id="30" name="타원 29"/>
            <p:cNvSpPr/>
            <p:nvPr userDrawn="1"/>
          </p:nvSpPr>
          <p:spPr>
            <a:xfrm>
              <a:off x="562617" y="1053668"/>
              <a:ext cx="263818" cy="263818"/>
            </a:xfrm>
            <a:prstGeom prst="ellipse">
              <a:avLst/>
            </a:prstGeom>
            <a:solidFill>
              <a:srgbClr val="33428C"/>
            </a:solidFill>
            <a:ln w="28575">
              <a:solidFill>
                <a:srgbClr val="D6D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 userDrawn="1"/>
          </p:nvSpPr>
          <p:spPr>
            <a:xfrm>
              <a:off x="562617" y="1064467"/>
              <a:ext cx="263819" cy="261257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>
              <a:outerShdw blurRad="152400" dist="139700" dir="2700000" algn="tl" rotWithShape="0">
                <a:prstClr val="black">
                  <a:alpha val="8000"/>
                </a:prstClr>
              </a:outerShdw>
            </a:effectLst>
          </p:spPr>
          <p:txBody>
            <a:bodyPr vert="horz" wrap="none" lIns="180000" tIns="45720" rIns="180000" bIns="45720" rtlCol="0" anchor="ctr" anchorCtr="0">
              <a:noAutofit/>
            </a:bodyPr>
            <a:lstStyle/>
            <a:p>
              <a:pPr marL="0" marR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ko-KR" sz="110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스퀘어 ExtraBold"/>
                <a:cs typeface="+mn-cs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8191030" y="2761560"/>
            <a:ext cx="3303832" cy="1200840"/>
            <a:chOff x="562616" y="1059225"/>
            <a:chExt cx="3303832" cy="1200839"/>
          </a:xfrm>
        </p:grpSpPr>
        <p:grpSp>
          <p:nvGrpSpPr>
            <p:cNvPr id="33" name="그룹 32"/>
            <p:cNvGrpSpPr/>
            <p:nvPr/>
          </p:nvGrpSpPr>
          <p:grpSpPr>
            <a:xfrm>
              <a:off x="694526" y="1157231"/>
              <a:ext cx="3171922" cy="1102833"/>
              <a:chOff x="694526" y="1157231"/>
              <a:chExt cx="3171922" cy="1102833"/>
            </a:xfrm>
          </p:grpSpPr>
          <p:sp>
            <p:nvSpPr>
              <p:cNvPr id="37" name="텍스트 개체 틀 20"/>
              <p:cNvSpPr txBox="1">
                <a:spLocks/>
              </p:cNvSpPr>
              <p:nvPr/>
            </p:nvSpPr>
            <p:spPr>
              <a:xfrm>
                <a:off x="694526" y="1446429"/>
                <a:ext cx="3171922" cy="813635"/>
              </a:xfrm>
              <a:prstGeom prst="roundRect">
                <a:avLst>
                  <a:gd name="adj" fmla="val 8411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dirty="0"/>
                  <a:t>관리자에게 쪽지 전송 </a:t>
                </a:r>
                <a:r>
                  <a:rPr lang="en-US" altLang="ko-KR" sz="1400" dirty="0"/>
                  <a:t>&gt; </a:t>
                </a:r>
              </a:p>
              <a:p>
                <a:r>
                  <a:rPr lang="ko-KR" altLang="en-US" sz="1400" dirty="0"/>
                  <a:t>전송 후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보낸 쪽지 보관함으로 이동</a:t>
                </a:r>
              </a:p>
            </p:txBody>
          </p:sp>
          <p:sp>
            <p:nvSpPr>
              <p:cNvPr id="38" name="자유형 37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>
                <a:noAutofit/>
              </a:bodyPr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관리자에게 보내기</a:t>
                </a: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35" name="타원 34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6" name="TextBox 35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1050" b="1" i="0" u="none" strike="noStrike" kern="1200" cap="none" spc="0" normalizeH="0" baseline="0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 ExtraBold"/>
                    <a:cs typeface="+mn-cs"/>
                  </a:rPr>
                  <a:t>2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  <p:grpSp>
        <p:nvGrpSpPr>
          <p:cNvPr id="53" name="그룹 52"/>
          <p:cNvGrpSpPr/>
          <p:nvPr/>
        </p:nvGrpSpPr>
        <p:grpSpPr>
          <a:xfrm>
            <a:off x="8191030" y="4176860"/>
            <a:ext cx="3303832" cy="1200840"/>
            <a:chOff x="562616" y="1059225"/>
            <a:chExt cx="3303832" cy="1200839"/>
          </a:xfrm>
        </p:grpSpPr>
        <p:grpSp>
          <p:nvGrpSpPr>
            <p:cNvPr id="54" name="그룹 53"/>
            <p:cNvGrpSpPr/>
            <p:nvPr/>
          </p:nvGrpSpPr>
          <p:grpSpPr>
            <a:xfrm>
              <a:off x="694526" y="1157231"/>
              <a:ext cx="3171922" cy="1102833"/>
              <a:chOff x="694526" y="1157231"/>
              <a:chExt cx="3171922" cy="1102833"/>
            </a:xfrm>
          </p:grpSpPr>
          <p:sp>
            <p:nvSpPr>
              <p:cNvPr id="58" name="텍스트 개체 틀 20"/>
              <p:cNvSpPr txBox="1">
                <a:spLocks/>
              </p:cNvSpPr>
              <p:nvPr/>
            </p:nvSpPr>
            <p:spPr>
              <a:xfrm>
                <a:off x="694526" y="1446429"/>
                <a:ext cx="3171922" cy="813635"/>
              </a:xfrm>
              <a:prstGeom prst="roundRect">
                <a:avLst>
                  <a:gd name="adj" fmla="val 8411"/>
                </a:avLst>
              </a:prstGeom>
              <a:solidFill>
                <a:srgbClr val="EFF5FA">
                  <a:alpha val="99000"/>
                </a:srgbClr>
              </a:solidFill>
              <a:ln>
                <a:noFill/>
              </a:ln>
              <a:effectLst>
                <a:outerShdw blurRad="2540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lIns="108000" tIns="144000" rIns="108000" bIns="10800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dirty="0"/>
                  <a:t>선택한 </a:t>
                </a:r>
                <a:r>
                  <a:rPr lang="ko-KR" altLang="en-US" sz="1400" dirty="0" err="1"/>
                  <a:t>받는사람에게</a:t>
                </a:r>
                <a:r>
                  <a:rPr lang="ko-KR" altLang="en-US" sz="1400" dirty="0"/>
                  <a:t> 쪽지 전송 </a:t>
                </a:r>
                <a:r>
                  <a:rPr lang="en-US" altLang="ko-KR" sz="1400" dirty="0"/>
                  <a:t>&gt; </a:t>
                </a:r>
              </a:p>
              <a:p>
                <a:r>
                  <a:rPr lang="ko-KR" altLang="en-US" sz="1400" dirty="0"/>
                  <a:t>전송 후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보낸 쪽지 보관함으로 이동</a:t>
                </a:r>
              </a:p>
            </p:txBody>
          </p:sp>
          <p:sp>
            <p:nvSpPr>
              <p:cNvPr id="59" name="자유형 58"/>
              <p:cNvSpPr/>
              <p:nvPr/>
            </p:nvSpPr>
            <p:spPr>
              <a:xfrm>
                <a:off x="694526" y="1157231"/>
                <a:ext cx="3171922" cy="352670"/>
              </a:xfrm>
              <a:custGeom>
                <a:avLst/>
                <a:gdLst>
                  <a:gd name="connsiteX0" fmla="*/ 80360 w 3171922"/>
                  <a:gd name="connsiteY0" fmla="*/ 0 h 352670"/>
                  <a:gd name="connsiteX1" fmla="*/ 3091562 w 3171922"/>
                  <a:gd name="connsiteY1" fmla="*/ 0 h 352670"/>
                  <a:gd name="connsiteX2" fmla="*/ 3171922 w 3171922"/>
                  <a:gd name="connsiteY2" fmla="*/ 80360 h 352670"/>
                  <a:gd name="connsiteX3" fmla="*/ 3171922 w 3171922"/>
                  <a:gd name="connsiteY3" fmla="*/ 159746 h 352670"/>
                  <a:gd name="connsiteX4" fmla="*/ 3171922 w 3171922"/>
                  <a:gd name="connsiteY4" fmla="*/ 264638 h 352670"/>
                  <a:gd name="connsiteX5" fmla="*/ 3171922 w 3171922"/>
                  <a:gd name="connsiteY5" fmla="*/ 352670 h 352670"/>
                  <a:gd name="connsiteX6" fmla="*/ 0 w 3171922"/>
                  <a:gd name="connsiteY6" fmla="*/ 352670 h 352670"/>
                  <a:gd name="connsiteX7" fmla="*/ 0 w 3171922"/>
                  <a:gd name="connsiteY7" fmla="*/ 264638 h 352670"/>
                  <a:gd name="connsiteX8" fmla="*/ 0 w 3171922"/>
                  <a:gd name="connsiteY8" fmla="*/ 159746 h 352670"/>
                  <a:gd name="connsiteX9" fmla="*/ 0 w 3171922"/>
                  <a:gd name="connsiteY9" fmla="*/ 80360 h 352670"/>
                  <a:gd name="connsiteX10" fmla="*/ 80360 w 3171922"/>
                  <a:gd name="connsiteY10" fmla="*/ 0 h 35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1922" h="352670">
                    <a:moveTo>
                      <a:pt x="80360" y="0"/>
                    </a:moveTo>
                    <a:lnTo>
                      <a:pt x="3091562" y="0"/>
                    </a:lnTo>
                    <a:cubicBezTo>
                      <a:pt x="3135944" y="0"/>
                      <a:pt x="3171922" y="35978"/>
                      <a:pt x="3171922" y="80360"/>
                    </a:cubicBezTo>
                    <a:lnTo>
                      <a:pt x="3171922" y="159746"/>
                    </a:lnTo>
                    <a:lnTo>
                      <a:pt x="3171922" y="264638"/>
                    </a:lnTo>
                    <a:lnTo>
                      <a:pt x="3171922" y="352670"/>
                    </a:lnTo>
                    <a:lnTo>
                      <a:pt x="0" y="352670"/>
                    </a:lnTo>
                    <a:lnTo>
                      <a:pt x="0" y="264638"/>
                    </a:lnTo>
                    <a:lnTo>
                      <a:pt x="0" y="159746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D6D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>
                <a:noAutofit/>
              </a:bodyPr>
              <a:lstStyle/>
              <a:p>
                <a:r>
                  <a:rPr lang="ko-KR" altLang="en-US" sz="1600" spc="120" dirty="0">
                    <a:solidFill>
                      <a:srgbClr val="232868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쪽지 보내기</a:t>
                </a: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562616" y="1059225"/>
              <a:ext cx="263819" cy="263818"/>
              <a:chOff x="562617" y="1053668"/>
              <a:chExt cx="263819" cy="263818"/>
            </a:xfrm>
          </p:grpSpPr>
          <p:sp>
            <p:nvSpPr>
              <p:cNvPr id="56" name="타원 55"/>
              <p:cNvSpPr/>
              <p:nvPr userDrawn="1"/>
            </p:nvSpPr>
            <p:spPr>
              <a:xfrm>
                <a:off x="562617" y="1053668"/>
                <a:ext cx="263818" cy="263818"/>
              </a:xfrm>
              <a:prstGeom prst="ellipse">
                <a:avLst/>
              </a:prstGeom>
              <a:solidFill>
                <a:srgbClr val="33428C"/>
              </a:solidFill>
              <a:ln w="28575">
                <a:solidFill>
                  <a:srgbClr val="D6D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57" name="TextBox 56"/>
              <p:cNvSpPr txBox="1"/>
              <p:nvPr userDrawn="1"/>
            </p:nvSpPr>
            <p:spPr>
              <a:xfrm>
                <a:off x="562617" y="1056229"/>
                <a:ext cx="263819" cy="261257"/>
              </a:xfrm>
              <a:prstGeom prst="rect">
                <a:avLst/>
              </a:prstGeom>
              <a:noFill/>
              <a:ln w="12700" cap="rnd" cmpd="sng" algn="ctr">
                <a:noFill/>
                <a:prstDash val="solid"/>
                <a:round/>
              </a:ln>
              <a:effectLst>
                <a:outerShdw blurRad="152400" dist="139700" dir="2700000" algn="t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none" lIns="180000" tIns="45720" rIns="180000" bIns="45720" rtlCol="0" anchor="ctr" anchorCtr="0">
                <a:noAutofit/>
              </a:bodyPr>
              <a:lstStyle/>
              <a:p>
                <a:pPr marL="0" marR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1050" b="1" i="0" u="none" strike="noStrike" kern="1200" cap="none" spc="0" normalizeH="0" baseline="0" noProof="0" dirty="0">
                    <a:ln w="3175"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 ExtraBold"/>
                    <a:cs typeface="+mn-cs"/>
                  </a:rPr>
                  <a:t>3</a:t>
                </a:r>
                <a:endParaRPr kumimoji="0" lang="ko-KR" altLang="en-US" sz="1050" b="1" i="0" u="none" strike="noStrike" kern="1200" cap="none" spc="0" normalizeH="0" baseline="0" noProof="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56805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데이터베이스 설계 구조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dist"/>
            <a:r>
              <a:rPr lang="en-US" altLang="ko-KR" dirty="0"/>
              <a:t>3-2.</a:t>
            </a:r>
            <a:r>
              <a:rPr lang="ko-KR" altLang="en-US" dirty="0"/>
              <a:t>테이블명세서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05164"/>
              </p:ext>
            </p:extLst>
          </p:nvPr>
        </p:nvGraphicFramePr>
        <p:xfrm>
          <a:off x="1930400" y="1403271"/>
          <a:ext cx="8331200" cy="434340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353503">
                  <a:extLst>
                    <a:ext uri="{9D8B030D-6E8A-4147-A177-3AD203B41FA5}">
                      <a16:colId xmlns:a16="http://schemas.microsoft.com/office/drawing/2014/main" val="793148813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141156966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4192322075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363277371"/>
                    </a:ext>
                  </a:extLst>
                </a:gridCol>
                <a:gridCol w="353503">
                  <a:extLst>
                    <a:ext uri="{9D8B030D-6E8A-4147-A177-3AD203B41FA5}">
                      <a16:colId xmlns:a16="http://schemas.microsoft.com/office/drawing/2014/main" val="396028538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3573618347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097493185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2370345627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데이터베이스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erp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작성자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윤가희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033249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employee_detail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작성일자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2020.12.04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23780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사원 상세정보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612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한글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영문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길이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NN 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기본값 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843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소속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emp_company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724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팀명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emp_team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5137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성별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emp_gender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7795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개인 휴대전화 번호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emp_CP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28328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내선번호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emp_extension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5083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직책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emp_leader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-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765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운전가능여부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emp_driving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8237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운전면허 종류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emp_carlicense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76158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자차 소유 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emp_mycar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0174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학력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emp_graduated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467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전공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emp_major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168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학교이름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emp_academy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3696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보훈대상여부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emp_reward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6900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장애여부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emp_disability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4827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병역구분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emp_army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0609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5640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70</a:t>
            </a:fld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pc="120" dirty="0"/>
              <a:t>04.</a:t>
            </a:r>
            <a:r>
              <a:rPr lang="ko-KR" altLang="en-US" spc="120" dirty="0" err="1"/>
              <a:t>백엔드</a:t>
            </a:r>
            <a:endParaRPr lang="ko-KR" altLang="en-US" spc="12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4-3.</a:t>
            </a:r>
            <a:r>
              <a:rPr lang="ko-KR" altLang="en-US" dirty="0"/>
              <a:t>컨트롤러주소설계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923"/>
          <a:stretch/>
        </p:blipFill>
        <p:spPr>
          <a:xfrm>
            <a:off x="1562100" y="1511538"/>
            <a:ext cx="9067800" cy="3834924"/>
          </a:xfrm>
          <a:prstGeom prst="rect">
            <a:avLst/>
          </a:prstGeom>
          <a:effectLst>
            <a:outerShdw blurRad="127000" dist="38100" dir="2700000" algn="tl" rotWithShape="0">
              <a:schemeClr val="tx1">
                <a:lumMod val="50000"/>
                <a:lumOff val="50000"/>
                <a:alpha val="20000"/>
              </a:scheme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8D870DE-21F7-485A-A999-7C090E54DDAC}"/>
              </a:ext>
            </a:extLst>
          </p:cNvPr>
          <p:cNvSpPr/>
          <p:nvPr/>
        </p:nvSpPr>
        <p:spPr>
          <a:xfrm>
            <a:off x="1562100" y="5534024"/>
            <a:ext cx="9067800" cy="495301"/>
          </a:xfrm>
          <a:prstGeom prst="rect">
            <a:avLst/>
          </a:prstGeom>
          <a:solidFill>
            <a:srgbClr val="D6D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23286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아래의 링크에서</a:t>
            </a:r>
            <a:r>
              <a:rPr lang="en-US" altLang="ko-KR" sz="1400" dirty="0">
                <a:solidFill>
                  <a:srgbClr val="23286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23286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컨트롤러 주소 설계의 자세한 내용</a:t>
            </a:r>
            <a:r>
              <a:rPr lang="en-US" altLang="ko-KR" sz="1400" dirty="0">
                <a:solidFill>
                  <a:srgbClr val="23286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23286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확인이 가능합니다</a:t>
            </a:r>
            <a:r>
              <a:rPr lang="en-US" altLang="ko-KR" sz="1400" dirty="0">
                <a:solidFill>
                  <a:srgbClr val="23286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 algn="ctr"/>
            <a:r>
              <a:rPr lang="ko-KR" altLang="en-US" sz="1400" u="sng" dirty="0">
                <a:solidFill>
                  <a:srgbClr val="23286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hlinkClick r:id="rId3"/>
              </a:rPr>
              <a:t>구글 스프레드 시트 링크</a:t>
            </a:r>
            <a:endParaRPr lang="ko-KR" altLang="en-US" sz="1400" u="sng" dirty="0">
              <a:solidFill>
                <a:srgbClr val="232868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12020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32868"/>
            </a:gs>
            <a:gs pos="0">
              <a:srgbClr val="1D2157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pPr/>
              <a:t>71</a:t>
            </a:fld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프로젝트를 마치며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690947" y="609600"/>
            <a:ext cx="10662853" cy="571500"/>
          </a:xfrm>
        </p:spPr>
        <p:txBody>
          <a:bodyPr/>
          <a:lstStyle/>
          <a:p>
            <a:r>
              <a:rPr lang="en-US" altLang="ko-KR" spc="300" dirty="0"/>
              <a:t>05. </a:t>
            </a:r>
            <a:r>
              <a:rPr lang="ko-KR" altLang="en-US" spc="300" dirty="0"/>
              <a:t>후기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D870DE-21F7-485A-A999-7C090E54DDAC}"/>
              </a:ext>
            </a:extLst>
          </p:cNvPr>
          <p:cNvSpPr/>
          <p:nvPr/>
        </p:nvSpPr>
        <p:spPr>
          <a:xfrm>
            <a:off x="1724025" y="5953124"/>
            <a:ext cx="8754982" cy="495301"/>
          </a:xfrm>
          <a:prstGeom prst="rect">
            <a:avLst/>
          </a:prstGeom>
          <a:solidFill>
            <a:srgbClr val="D6D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23286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GitHub</a:t>
            </a:r>
            <a:r>
              <a:rPr lang="ko-KR" altLang="en-US" sz="1400" dirty="0">
                <a:solidFill>
                  <a:srgbClr val="23286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에서</a:t>
            </a:r>
            <a:r>
              <a:rPr lang="en-US" altLang="ko-KR" sz="1400" dirty="0">
                <a:solidFill>
                  <a:srgbClr val="23286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23286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소스코드 확인이 가능합니다</a:t>
            </a:r>
            <a:endParaRPr lang="en-US" altLang="ko-KR" sz="1400" dirty="0">
              <a:solidFill>
                <a:srgbClr val="232868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en-US" altLang="ko-KR" sz="1400" u="sng" dirty="0">
                <a:solidFill>
                  <a:srgbClr val="23286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hlinkClick r:id="rId3"/>
              </a:rPr>
              <a:t>https://github.com/TaeJooLim/PPT.git</a:t>
            </a:r>
            <a:endParaRPr lang="ko-KR" altLang="en-US" sz="1400" u="sng" dirty="0">
              <a:solidFill>
                <a:srgbClr val="232868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9686725-C4FB-426B-967B-02098F8764BA}"/>
              </a:ext>
            </a:extLst>
          </p:cNvPr>
          <p:cNvSpPr/>
          <p:nvPr/>
        </p:nvSpPr>
        <p:spPr>
          <a:xfrm>
            <a:off x="595697" y="1191993"/>
            <a:ext cx="862045" cy="862045"/>
          </a:xfrm>
          <a:prstGeom prst="ellipse">
            <a:avLst/>
          </a:prstGeom>
          <a:solidFill>
            <a:srgbClr val="D6DC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dirty="0" err="1">
                <a:solidFill>
                  <a:srgbClr val="23286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임태주</a:t>
            </a:r>
            <a:endParaRPr lang="ko-KR" altLang="en-US" sz="1600" dirty="0">
              <a:solidFill>
                <a:srgbClr val="232868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524604" y="1329391"/>
            <a:ext cx="8954403" cy="1077707"/>
            <a:chOff x="1524604" y="1329391"/>
            <a:chExt cx="8954403" cy="1077707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EF70A4F2-1185-449C-9F89-2C6626290BC4}"/>
                </a:ext>
              </a:extLst>
            </p:cNvPr>
            <p:cNvSpPr/>
            <p:nvPr/>
          </p:nvSpPr>
          <p:spPr>
            <a:xfrm>
              <a:off x="1724025" y="1329391"/>
              <a:ext cx="8754982" cy="1077707"/>
            </a:xfrm>
            <a:prstGeom prst="roundRect">
              <a:avLst>
                <a:gd name="adj" fmla="val 6831"/>
              </a:avLst>
            </a:prstGeom>
            <a:solidFill>
              <a:srgbClr val="EFF5F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189889C-8023-487D-91E5-AE9E142794C9}"/>
                </a:ext>
              </a:extLst>
            </p:cNvPr>
            <p:cNvSpPr txBox="1"/>
            <p:nvPr/>
          </p:nvSpPr>
          <p:spPr>
            <a:xfrm>
              <a:off x="1886367" y="1372420"/>
              <a:ext cx="8430298" cy="1034678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/>
          </p:spPr>
          <p:txBody>
            <a:bodyPr vert="horz" wrap="none" lIns="36000" tIns="36000" rIns="36000" bIns="36000" rtlCol="0" anchor="t" anchorCtr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140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프로젝트를 개발한 </a:t>
              </a:r>
              <a:r>
                <a:rPr lang="en-US" altLang="ko-KR" sz="140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</a:t>
              </a:r>
              <a:r>
                <a:rPr lang="ko-KR" altLang="en-US" sz="140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달 반 동안 스스로 할 수 있는 최대한의 노력과 정성을 쏟았다고 생각합니다</a:t>
              </a:r>
              <a:r>
                <a:rPr lang="en-US" altLang="ko-KR" sz="140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</a:p>
            <a:p>
              <a:pPr>
                <a:lnSpc>
                  <a:spcPct val="110000"/>
                </a:lnSpc>
              </a:pPr>
              <a:r>
                <a:rPr lang="ko-KR" altLang="en-US" sz="140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개발환경설정부터 </a:t>
              </a:r>
              <a:r>
                <a:rPr lang="en-US" altLang="ko-KR" sz="140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DB</a:t>
              </a:r>
              <a:r>
                <a:rPr lang="ko-KR" altLang="en-US" sz="140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설계</a:t>
              </a:r>
              <a:r>
                <a:rPr lang="en-US" altLang="ko-KR" sz="140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400" dirty="0" err="1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프론트엔드</a:t>
              </a:r>
              <a:r>
                <a:rPr lang="en-US" altLang="ko-KR" sz="140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400" dirty="0" err="1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백엔드</a:t>
              </a:r>
              <a:r>
                <a:rPr lang="ko-KR" altLang="en-US" sz="140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그리고 버그테스트까지 </a:t>
              </a:r>
              <a:endParaRPr lang="en-US" altLang="ko-KR" sz="140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23286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ct val="110000"/>
                </a:lnSpc>
              </a:pPr>
              <a:r>
                <a:rPr lang="ko-KR" altLang="en-US" sz="140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개발의 시작과 끝을 직접 경험한 것에 너무나 감사한 시간이었습니다</a:t>
              </a:r>
              <a:r>
                <a:rPr lang="en-US" altLang="ko-KR" sz="140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 </a:t>
              </a:r>
            </a:p>
            <a:p>
              <a:pPr>
                <a:lnSpc>
                  <a:spcPct val="110000"/>
                </a:lnSpc>
              </a:pPr>
              <a:r>
                <a:rPr lang="ko-KR" altLang="en-US" sz="140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서투르고 부족한 저의 </a:t>
              </a:r>
              <a:r>
                <a:rPr lang="ko-KR" altLang="en-US" sz="1400" dirty="0" err="1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디렉션에도</a:t>
              </a:r>
              <a:r>
                <a:rPr lang="ko-KR" altLang="en-US" sz="140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잘 이해해주시고 긍정적으로 피드백해주신 조원들에게 너무나 감사합니다</a:t>
              </a:r>
              <a:r>
                <a:rPr lang="en-US" altLang="ko-KR" sz="1400" dirty="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  <a:endParaRPr kumimoji="0" lang="ko-KR" altLang="en-US" sz="1400" b="0" i="0" u="none" strike="noStrike" kern="1200" cap="none" spc="0" normalizeH="0" baseline="0" noProof="0" dirty="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232868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1" name="이등변 삼각형 40">
              <a:extLst>
                <a:ext uri="{FF2B5EF4-FFF2-40B4-BE49-F238E27FC236}">
                  <a16:creationId xmlns:a16="http://schemas.microsoft.com/office/drawing/2014/main" id="{A19FAC30-12F0-4A12-85A0-AF2CA3B3D34B}"/>
                </a:ext>
              </a:extLst>
            </p:cNvPr>
            <p:cNvSpPr/>
            <p:nvPr/>
          </p:nvSpPr>
          <p:spPr>
            <a:xfrm rot="16200000">
              <a:off x="1550908" y="1402326"/>
              <a:ext cx="271055" cy="323663"/>
            </a:xfrm>
            <a:prstGeom prst="triangle">
              <a:avLst>
                <a:gd name="adj" fmla="val 100000"/>
              </a:avLst>
            </a:prstGeom>
            <a:solidFill>
              <a:srgbClr val="EF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타원 41">
            <a:extLst>
              <a:ext uri="{FF2B5EF4-FFF2-40B4-BE49-F238E27FC236}">
                <a16:creationId xmlns:a16="http://schemas.microsoft.com/office/drawing/2014/main" id="{0DBFE73D-9199-47D1-A2C9-19695C0CD50D}"/>
              </a:ext>
            </a:extLst>
          </p:cNvPr>
          <p:cNvSpPr/>
          <p:nvPr/>
        </p:nvSpPr>
        <p:spPr>
          <a:xfrm>
            <a:off x="10743204" y="2518719"/>
            <a:ext cx="862045" cy="862045"/>
          </a:xfrm>
          <a:prstGeom prst="ellipse">
            <a:avLst/>
          </a:prstGeom>
          <a:solidFill>
            <a:srgbClr val="D6DC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dirty="0">
                <a:solidFill>
                  <a:srgbClr val="23286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김진희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724025" y="2488171"/>
            <a:ext cx="8954403" cy="1077707"/>
            <a:chOff x="1724025" y="2491441"/>
            <a:chExt cx="8954403" cy="1077707"/>
          </a:xfrm>
        </p:grpSpPr>
        <p:sp>
          <p:nvSpPr>
            <p:cNvPr id="22" name="사각형: 둥근 모서리 7">
              <a:extLst>
                <a:ext uri="{FF2B5EF4-FFF2-40B4-BE49-F238E27FC236}">
                  <a16:creationId xmlns:a16="http://schemas.microsoft.com/office/drawing/2014/main" id="{EF70A4F2-1185-449C-9F89-2C6626290BC4}"/>
                </a:ext>
              </a:extLst>
            </p:cNvPr>
            <p:cNvSpPr/>
            <p:nvPr/>
          </p:nvSpPr>
          <p:spPr>
            <a:xfrm>
              <a:off x="1724025" y="2491441"/>
              <a:ext cx="8754982" cy="1077707"/>
            </a:xfrm>
            <a:prstGeom prst="roundRect">
              <a:avLst>
                <a:gd name="adj" fmla="val 6831"/>
              </a:avLst>
            </a:prstGeom>
            <a:solidFill>
              <a:srgbClr val="EFF5F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8E3CABB-D0F2-49F1-8F8C-1DD701126B65}"/>
                </a:ext>
              </a:extLst>
            </p:cNvPr>
            <p:cNvSpPr txBox="1"/>
            <p:nvPr/>
          </p:nvSpPr>
          <p:spPr>
            <a:xfrm>
              <a:off x="1886366" y="2530506"/>
              <a:ext cx="8430298" cy="1022558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/>
          </p:spPr>
          <p:txBody>
            <a:bodyPr vert="horz" wrap="none" lIns="36000" tIns="36000" rIns="36000" bIns="36000" rtlCol="0" anchor="t" anchorCtr="0">
              <a:no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z="140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defRPr>
              </a:lvl1pPr>
            </a:lstStyle>
            <a:p>
              <a:pPr algn="r"/>
              <a:r>
                <a:rPr lang="ko-KR" altLang="en-US" dirty="0"/>
                <a:t>이번 프로젝트를 통해 조원들과 협력하여 프로그래밍 능력을 성장시킬 수 있는 뜻 깊은 시간이었습니다</a:t>
              </a:r>
              <a:r>
                <a:rPr lang="en-US" altLang="ko-KR" dirty="0"/>
                <a:t>.</a:t>
              </a:r>
            </a:p>
            <a:p>
              <a:pPr algn="r"/>
              <a:r>
                <a:rPr lang="ko-KR" altLang="en-US" spc="-30" dirty="0"/>
                <a:t>기획부터 구성까지 각자의 아이디어와 토론으로 의견을 종합하여 진행하였고 서로의 피드백으로 결과물을 완성할 수 있었습니다</a:t>
              </a:r>
              <a:r>
                <a:rPr lang="en-US" altLang="ko-KR" spc="-30" dirty="0"/>
                <a:t>.</a:t>
              </a:r>
            </a:p>
            <a:p>
              <a:pPr algn="r"/>
              <a:r>
                <a:rPr lang="ko-KR" altLang="en-US" dirty="0"/>
                <a:t>다른 조원들의 색다른 아이디어에 저 역시도 많은 공부를 할 수 있는 시간이었고 </a:t>
              </a:r>
              <a:endParaRPr lang="en-US" altLang="ko-KR" dirty="0"/>
            </a:p>
            <a:p>
              <a:pPr algn="r"/>
              <a:r>
                <a:rPr lang="ko-KR" altLang="en-US" dirty="0"/>
                <a:t>그로 인해 프로그램 능력이 더욱 성장할 수 있는 계기가 되었습니다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sp>
          <p:nvSpPr>
            <p:cNvPr id="45" name="이등변 삼각형 44">
              <a:extLst>
                <a:ext uri="{FF2B5EF4-FFF2-40B4-BE49-F238E27FC236}">
                  <a16:creationId xmlns:a16="http://schemas.microsoft.com/office/drawing/2014/main" id="{AB172DAE-A91D-4FC6-B7BD-B389ACDB19E5}"/>
                </a:ext>
              </a:extLst>
            </p:cNvPr>
            <p:cNvSpPr/>
            <p:nvPr/>
          </p:nvSpPr>
          <p:spPr>
            <a:xfrm rot="5400000">
              <a:off x="10381069" y="2703156"/>
              <a:ext cx="271055" cy="323663"/>
            </a:xfrm>
            <a:prstGeom prst="triangle">
              <a:avLst>
                <a:gd name="adj" fmla="val 0"/>
              </a:avLst>
            </a:prstGeom>
            <a:solidFill>
              <a:srgbClr val="EF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0" name="타원 69">
            <a:extLst>
              <a:ext uri="{FF2B5EF4-FFF2-40B4-BE49-F238E27FC236}">
                <a16:creationId xmlns:a16="http://schemas.microsoft.com/office/drawing/2014/main" id="{D4DCEA28-75A7-425A-9549-766A1F618689}"/>
              </a:ext>
            </a:extLst>
          </p:cNvPr>
          <p:cNvSpPr/>
          <p:nvPr/>
        </p:nvSpPr>
        <p:spPr>
          <a:xfrm>
            <a:off x="595697" y="3544666"/>
            <a:ext cx="862045" cy="862045"/>
          </a:xfrm>
          <a:prstGeom prst="ellipse">
            <a:avLst/>
          </a:prstGeom>
          <a:solidFill>
            <a:srgbClr val="D6DC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dirty="0" err="1">
                <a:solidFill>
                  <a:srgbClr val="23286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윤가희</a:t>
            </a:r>
            <a:endParaRPr lang="ko-KR" altLang="en-US" sz="1600" dirty="0">
              <a:solidFill>
                <a:srgbClr val="232868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524604" y="3646951"/>
            <a:ext cx="8954403" cy="1077707"/>
            <a:chOff x="1524604" y="3653491"/>
            <a:chExt cx="8954403" cy="1077707"/>
          </a:xfrm>
        </p:grpSpPr>
        <p:sp>
          <p:nvSpPr>
            <p:cNvPr id="23" name="사각형: 둥근 모서리 7">
              <a:extLst>
                <a:ext uri="{FF2B5EF4-FFF2-40B4-BE49-F238E27FC236}">
                  <a16:creationId xmlns:a16="http://schemas.microsoft.com/office/drawing/2014/main" id="{EF70A4F2-1185-449C-9F89-2C6626290BC4}"/>
                </a:ext>
              </a:extLst>
            </p:cNvPr>
            <p:cNvSpPr/>
            <p:nvPr/>
          </p:nvSpPr>
          <p:spPr>
            <a:xfrm>
              <a:off x="1724025" y="3653491"/>
              <a:ext cx="8754982" cy="1077707"/>
            </a:xfrm>
            <a:prstGeom prst="roundRect">
              <a:avLst>
                <a:gd name="adj" fmla="val 6831"/>
              </a:avLst>
            </a:prstGeom>
            <a:solidFill>
              <a:srgbClr val="EFF5F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A9D8899-205F-4F30-93C8-294EB52097FA}"/>
                </a:ext>
              </a:extLst>
            </p:cNvPr>
            <p:cNvSpPr txBox="1"/>
            <p:nvPr/>
          </p:nvSpPr>
          <p:spPr>
            <a:xfrm>
              <a:off x="1886366" y="3688833"/>
              <a:ext cx="8430298" cy="976845"/>
            </a:xfrm>
            <a:prstGeom prst="rect">
              <a:avLst/>
            </a:prstGeom>
            <a:noFill/>
            <a:ln w="12700" cap="rnd" cmpd="sng" algn="ctr">
              <a:noFill/>
              <a:prstDash val="solid"/>
              <a:round/>
            </a:ln>
            <a:effectLst/>
          </p:spPr>
          <p:txBody>
            <a:bodyPr vert="horz" wrap="none" lIns="36000" tIns="36000" rIns="36000" bIns="36000" rtlCol="0" anchor="t" anchorCtr="0">
              <a:no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z="1400">
                  <a:ln w="3175"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23286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defRPr>
              </a:lvl1pPr>
            </a:lstStyle>
            <a:p>
              <a:r>
                <a:rPr lang="ko-KR" altLang="en-US" dirty="0"/>
                <a:t>팀 프로젝트에 참여한 것이 저에게는 여러 방면에서 많은 공부가 되었습니다</a:t>
              </a:r>
              <a:r>
                <a:rPr lang="en-US" altLang="ko-KR" dirty="0"/>
                <a:t>. </a:t>
              </a:r>
            </a:p>
            <a:p>
              <a:r>
                <a:rPr lang="ko-KR" altLang="en-US" dirty="0"/>
                <a:t>토론과 협의를 통해 프로젝트의 방향이 잡히고 결과물이 만들어지는 것을 경험하게 되었고</a:t>
              </a:r>
              <a:r>
                <a:rPr lang="en-US" altLang="ko-KR" dirty="0"/>
                <a:t>,</a:t>
              </a:r>
            </a:p>
            <a:p>
              <a:r>
                <a:rPr lang="ko-KR" altLang="en-US" dirty="0"/>
                <a:t>혼자서는 하기 힘들었을 부분이나 미처 발견하지 못했던 미흡한 부분들이 조원들의 도움으로 완성되는 것을 경험했습니다</a:t>
              </a:r>
              <a:r>
                <a:rPr lang="en-US" altLang="ko-KR" dirty="0"/>
                <a:t>.</a:t>
              </a:r>
            </a:p>
            <a:p>
              <a:r>
                <a:rPr lang="ko-KR" altLang="en-US" dirty="0"/>
                <a:t>함께하는 작업의 지향점과 </a:t>
              </a:r>
              <a:r>
                <a:rPr lang="ko-KR" altLang="en-US" dirty="0" err="1"/>
                <a:t>조원으로서의</a:t>
              </a:r>
              <a:r>
                <a:rPr lang="ko-KR" altLang="en-US" dirty="0"/>
                <a:t> 책임감을 조금이나마 알게 된 의미 있는 시간이었습니다</a:t>
              </a:r>
              <a:r>
                <a:rPr lang="en-US" altLang="ko-KR" dirty="0"/>
                <a:t>.</a:t>
              </a:r>
            </a:p>
          </p:txBody>
        </p:sp>
        <p:sp>
          <p:nvSpPr>
            <p:cNvPr id="73" name="이등변 삼각형 72">
              <a:extLst>
                <a:ext uri="{FF2B5EF4-FFF2-40B4-BE49-F238E27FC236}">
                  <a16:creationId xmlns:a16="http://schemas.microsoft.com/office/drawing/2014/main" id="{0232A7E2-FE32-4E21-B417-72AFC911E162}"/>
                </a:ext>
              </a:extLst>
            </p:cNvPr>
            <p:cNvSpPr/>
            <p:nvPr/>
          </p:nvSpPr>
          <p:spPr>
            <a:xfrm rot="16200000">
              <a:off x="1550908" y="3737658"/>
              <a:ext cx="271055" cy="323663"/>
            </a:xfrm>
            <a:prstGeom prst="triangle">
              <a:avLst>
                <a:gd name="adj" fmla="val 100000"/>
              </a:avLst>
            </a:prstGeom>
            <a:solidFill>
              <a:srgbClr val="EF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사각형: 둥근 모서리 7">
            <a:extLst>
              <a:ext uri="{FF2B5EF4-FFF2-40B4-BE49-F238E27FC236}">
                <a16:creationId xmlns:a16="http://schemas.microsoft.com/office/drawing/2014/main" id="{EF70A4F2-1185-449C-9F89-2C6626290BC4}"/>
              </a:ext>
            </a:extLst>
          </p:cNvPr>
          <p:cNvSpPr/>
          <p:nvPr/>
        </p:nvSpPr>
        <p:spPr>
          <a:xfrm>
            <a:off x="1724025" y="4805730"/>
            <a:ext cx="8754982" cy="1077707"/>
          </a:xfrm>
          <a:prstGeom prst="roundRect">
            <a:avLst>
              <a:gd name="adj" fmla="val 6831"/>
            </a:avLst>
          </a:prstGeom>
          <a:solidFill>
            <a:srgbClr val="EFF5F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이등변 삼각형 76">
            <a:extLst>
              <a:ext uri="{FF2B5EF4-FFF2-40B4-BE49-F238E27FC236}">
                <a16:creationId xmlns:a16="http://schemas.microsoft.com/office/drawing/2014/main" id="{D9BF6400-7AA5-4C58-A295-0F2547D0D8FC}"/>
              </a:ext>
            </a:extLst>
          </p:cNvPr>
          <p:cNvSpPr/>
          <p:nvPr/>
        </p:nvSpPr>
        <p:spPr>
          <a:xfrm rot="5400000">
            <a:off x="10381069" y="4890617"/>
            <a:ext cx="271055" cy="323663"/>
          </a:xfrm>
          <a:prstGeom prst="triangle">
            <a:avLst>
              <a:gd name="adj" fmla="val 0"/>
            </a:avLst>
          </a:prstGeom>
          <a:solidFill>
            <a:srgbClr val="EF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FFC7D4CD-C416-46C7-B0D0-F38E8F592F36}"/>
              </a:ext>
            </a:extLst>
          </p:cNvPr>
          <p:cNvSpPr/>
          <p:nvPr/>
        </p:nvSpPr>
        <p:spPr>
          <a:xfrm>
            <a:off x="10743204" y="4718384"/>
            <a:ext cx="862045" cy="862045"/>
          </a:xfrm>
          <a:prstGeom prst="ellipse">
            <a:avLst/>
          </a:prstGeom>
          <a:solidFill>
            <a:srgbClr val="D6DC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dirty="0">
                <a:solidFill>
                  <a:srgbClr val="23286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박민정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E3CABB-D0F2-49F1-8F8C-1DD701126B65}"/>
              </a:ext>
            </a:extLst>
          </p:cNvPr>
          <p:cNvSpPr txBox="1"/>
          <p:nvPr/>
        </p:nvSpPr>
        <p:spPr>
          <a:xfrm>
            <a:off x="1886366" y="4844795"/>
            <a:ext cx="8430298" cy="982718"/>
          </a:xfrm>
          <a:prstGeom prst="rect">
            <a:avLst/>
          </a:prstGeom>
          <a:noFill/>
          <a:ln w="12700" cap="rnd" cmpd="sng" algn="ctr">
            <a:noFill/>
            <a:prstDash val="solid"/>
            <a:round/>
          </a:ln>
          <a:effectLst/>
        </p:spPr>
        <p:txBody>
          <a:bodyPr vert="horz" wrap="none" lIns="36000" tIns="36000" rIns="36000" bIns="36000" rtlCol="0" anchor="t" anchorCtr="0">
            <a:no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1400">
                <a:ln w="3175"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23286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pPr algn="r"/>
            <a:r>
              <a:rPr lang="ko-KR" altLang="en-US" dirty="0"/>
              <a:t>이번 프로젝트는 많은 것들을 경험하고 실력을 쌓을 수 있는 시간이었습니다</a:t>
            </a:r>
            <a:r>
              <a:rPr lang="en-US" altLang="ko-KR" dirty="0"/>
              <a:t>. </a:t>
            </a:r>
          </a:p>
          <a:p>
            <a:pPr algn="r"/>
            <a:r>
              <a:rPr lang="ko-KR" altLang="en-US" dirty="0"/>
              <a:t>개발의 전 과정에 모든 조원들이 의견을 내고 부족한 곳은 고쳐 나갔기에 좋은 결과물을 낼 수 있었다고 생각합니다</a:t>
            </a:r>
            <a:r>
              <a:rPr lang="en-US" altLang="ko-KR" dirty="0"/>
              <a:t>.</a:t>
            </a:r>
          </a:p>
          <a:p>
            <a:pPr algn="r"/>
            <a:r>
              <a:rPr lang="ko-KR" altLang="en-US" dirty="0"/>
              <a:t>부족한 실력임에도 처음부터 끝까지 버틸 수 있도록 많은 도움을 주신 조원 분들께 감사드립니다</a:t>
            </a:r>
            <a:r>
              <a:rPr lang="en-US" altLang="ko-KR" dirty="0"/>
              <a:t>.</a:t>
            </a:r>
          </a:p>
          <a:p>
            <a:pPr algn="r"/>
            <a:r>
              <a:rPr lang="ko-KR" altLang="en-US" dirty="0"/>
              <a:t>누구 하나 빠지지 않고 성실히 임해 주셔서 저도 열심히 할 수 있었습니다</a:t>
            </a:r>
            <a:r>
              <a:rPr lang="en-US" altLang="ko-KR" dirty="0"/>
              <a:t>. </a:t>
            </a:r>
            <a:r>
              <a:rPr lang="ko-KR" altLang="en-US" dirty="0"/>
              <a:t>정말 감사드립니다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57879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2DB833-78C0-4A8E-9113-7A4FD0758BB6}"/>
              </a:ext>
            </a:extLst>
          </p:cNvPr>
          <p:cNvSpPr/>
          <p:nvPr/>
        </p:nvSpPr>
        <p:spPr>
          <a:xfrm>
            <a:off x="679450" y="3397250"/>
            <a:ext cx="10833100" cy="63500"/>
          </a:xfrm>
          <a:prstGeom prst="rect">
            <a:avLst/>
          </a:prstGeom>
          <a:gradFill flip="none" rotWithShape="1">
            <a:gsLst>
              <a:gs pos="72000">
                <a:srgbClr val="33428C"/>
              </a:gs>
              <a:gs pos="100000">
                <a:srgbClr val="EFF5F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BA667BB-80C6-4FE6-8A59-6E1259A56153}"/>
              </a:ext>
            </a:extLst>
          </p:cNvPr>
          <p:cNvSpPr/>
          <p:nvPr/>
        </p:nvSpPr>
        <p:spPr>
          <a:xfrm>
            <a:off x="3581400" y="2837790"/>
            <a:ext cx="5029200" cy="1182420"/>
          </a:xfrm>
          <a:prstGeom prst="rect">
            <a:avLst/>
          </a:prstGeom>
          <a:solidFill>
            <a:srgbClr val="EF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spc="300" dirty="0">
                <a:solidFill>
                  <a:srgbClr val="23286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rPr>
              <a:t>06.QnA</a:t>
            </a:r>
            <a:endParaRPr lang="ko-KR" altLang="en-US" sz="4000" spc="3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80B9A85-9E5D-4E6E-886E-A39DBC3EA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313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데이터베이스 설계 구조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3-2.</a:t>
            </a:r>
            <a:r>
              <a:rPr lang="ko-KR" altLang="en-US" dirty="0"/>
              <a:t>테이블명세서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809800"/>
              </p:ext>
            </p:extLst>
          </p:nvPr>
        </p:nvGraphicFramePr>
        <p:xfrm>
          <a:off x="1930400" y="1403271"/>
          <a:ext cx="8331200" cy="4343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503">
                  <a:extLst>
                    <a:ext uri="{9D8B030D-6E8A-4147-A177-3AD203B41FA5}">
                      <a16:colId xmlns:a16="http://schemas.microsoft.com/office/drawing/2014/main" val="793148813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141156966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4192322075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363277371"/>
                    </a:ext>
                  </a:extLst>
                </a:gridCol>
                <a:gridCol w="353503">
                  <a:extLst>
                    <a:ext uri="{9D8B030D-6E8A-4147-A177-3AD203B41FA5}">
                      <a16:colId xmlns:a16="http://schemas.microsoft.com/office/drawing/2014/main" val="396028538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3573618347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097493185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2370345627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데이터베이스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erp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작성자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윤가희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033249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employee_detail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작성일자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2020.12.04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23780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사원 상세정보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612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한글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영문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길이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NN 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기본값 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843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종교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emp_religion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724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결혼여부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emp_married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5137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보유자격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emp_license1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7795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보유자격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emp_license2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28328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보유자격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emp_license3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5083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어학자격증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emp_lang1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765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어학자격증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emp_lang2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8237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내외국민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emp_nation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76158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우편번호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emp_post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0174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실거주지 주소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emp_address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467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거래은행 이름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emp_bank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168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계좌번호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emp_accountnum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3696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상세주소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emp_address_detail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6900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경력사항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emp_career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TEXT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4827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참조키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emp_id_fk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0609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9896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589A-D9C4-4988-8BA8-A3A13191CFF1}" type="slidenum">
              <a:rPr lang="ko-KR" altLang="en-US" smtClean="0"/>
              <a:t>9</a:t>
            </a:fld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66061"/>
              </p:ext>
            </p:extLst>
          </p:nvPr>
        </p:nvGraphicFramePr>
        <p:xfrm>
          <a:off x="1930400" y="1403271"/>
          <a:ext cx="8331200" cy="3429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503">
                  <a:extLst>
                    <a:ext uri="{9D8B030D-6E8A-4147-A177-3AD203B41FA5}">
                      <a16:colId xmlns:a16="http://schemas.microsoft.com/office/drawing/2014/main" val="793148813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141156966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4192322075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363277371"/>
                    </a:ext>
                  </a:extLst>
                </a:gridCol>
                <a:gridCol w="353503">
                  <a:extLst>
                    <a:ext uri="{9D8B030D-6E8A-4147-A177-3AD203B41FA5}">
                      <a16:colId xmlns:a16="http://schemas.microsoft.com/office/drawing/2014/main" val="3960285381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3573618347"/>
                    </a:ext>
                  </a:extLst>
                </a:gridCol>
                <a:gridCol w="659235">
                  <a:extLst>
                    <a:ext uri="{9D8B030D-6E8A-4147-A177-3AD203B41FA5}">
                      <a16:colId xmlns:a16="http://schemas.microsoft.com/office/drawing/2014/main" val="1097493185"/>
                    </a:ext>
                  </a:extLst>
                </a:gridCol>
                <a:gridCol w="1576431">
                  <a:extLst>
                    <a:ext uri="{9D8B030D-6E8A-4147-A177-3AD203B41FA5}">
                      <a16:colId xmlns:a16="http://schemas.microsoft.com/office/drawing/2014/main" val="2370345627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데이터베이스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erp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작성자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박민정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033249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attendance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작성일자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2020.12.15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23780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테이블 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출퇴근시간 관리 및 </a:t>
                      </a:r>
                      <a:r>
                        <a:rPr lang="ko-KR" alt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근무상태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지각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10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정상출근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외근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휴가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처리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612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한글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컬럼 명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영문</a:t>
                      </a:r>
                      <a:r>
                        <a:rPr lang="en-US" altLang="ko-KR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길이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NN </a:t>
                      </a:r>
                      <a:r>
                        <a:rPr lang="ko-KR" alt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기본값 </a:t>
                      </a:r>
                      <a:r>
                        <a:rPr lang="en-US" altLang="ko-KR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843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기본키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attend_id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NULL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auto_increment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724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근무일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attend_workdate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5137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출근시간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attend_starttime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7795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퇴근시간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attend_endtime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28328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소정근무시간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attend_defaulttime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540 /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분으로 계산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5083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초과근무시간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attend_overtime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총근무시간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-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소정근무시간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765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총근무시간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attend_totaltime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퇴근시간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-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출근시간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8237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지각여부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attend_late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76158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내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외근여부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attend_workplace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Y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0174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처리상태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attend_status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처리필요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:1/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정상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:2/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휴가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:3/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결근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467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사원정보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참조키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attend_emp_id_fk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16855"/>
                  </a:ext>
                </a:extLst>
              </a:tr>
            </a:tbl>
          </a:graphicData>
        </a:graphic>
      </p:graphicFrame>
      <p:sp>
        <p:nvSpPr>
          <p:cNvPr id="6" name="제목 8"/>
          <p:cNvSpPr>
            <a:spLocks noGrp="1"/>
          </p:cNvSpPr>
          <p:nvPr>
            <p:ph type="title"/>
          </p:nvPr>
        </p:nvSpPr>
        <p:spPr>
          <a:xfrm>
            <a:off x="690947" y="260350"/>
            <a:ext cx="7814878" cy="53324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03. </a:t>
            </a:r>
            <a:r>
              <a:rPr lang="ko-KR" altLang="en-US" dirty="0"/>
              <a:t>데이터베이스 설계 구조</a:t>
            </a:r>
          </a:p>
        </p:txBody>
      </p:sp>
      <p:sp>
        <p:nvSpPr>
          <p:cNvPr id="7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690563" y="793750"/>
            <a:ext cx="3348037" cy="282575"/>
          </a:xfrm>
        </p:spPr>
        <p:txBody>
          <a:bodyPr/>
          <a:lstStyle/>
          <a:p>
            <a:r>
              <a:rPr lang="en-US" altLang="ko-KR" dirty="0"/>
              <a:t>3-2.</a:t>
            </a:r>
            <a:r>
              <a:rPr lang="ko-KR" altLang="en-US" dirty="0"/>
              <a:t>테이블명세서</a:t>
            </a:r>
          </a:p>
        </p:txBody>
      </p:sp>
    </p:spTree>
    <p:extLst>
      <p:ext uri="{BB962C8B-B14F-4D97-AF65-F5344CB8AC3E}">
        <p14:creationId xmlns:p14="http://schemas.microsoft.com/office/powerpoint/2010/main" val="1678059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 w="12700" cap="rnd" cmpd="sng" algn="ctr">
          <a:noFill/>
          <a:prstDash val="solid"/>
          <a:round/>
        </a:ln>
        <a:effectLst/>
      </a:spPr>
      <a:bodyPr vert="horz" wrap="square" lIns="180000" tIns="45720" rIns="180000" bIns="45720" rtlCol="0" anchor="t" anchorCtr="0">
        <a:noAutofit/>
      </a:bodyPr>
      <a:lstStyle>
        <a:defPPr marL="0" marR="0" indent="0" algn="l" defTabSz="914400" rtl="0" eaLnBrk="1" fontAlgn="auto" latinLnBrk="1" hangingPunct="1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 typeface="Arial" panose="020B0604020202020204" pitchFamily="34" charset="0"/>
          <a:buNone/>
          <a:tabLst/>
          <a:defRPr kumimoji="0" sz="1200" b="0" i="0" u="none" strike="noStrike" kern="1200" cap="none" spc="0" normalizeH="0" baseline="0" noProof="0" dirty="0" err="1" smtClean="0">
            <a:ln w="3175">
              <a:solidFill>
                <a:sysClr val="window" lastClr="FFFFFF">
                  <a:lumMod val="50000"/>
                  <a:alpha val="0"/>
                </a:sysClr>
              </a:solidFill>
            </a:ln>
            <a:solidFill>
              <a:srgbClr val="232868"/>
            </a:solidFill>
            <a:effectLst/>
            <a:uLnTx/>
            <a:uFillTx/>
            <a:latin typeface="나눔스퀘어_ac ExtraBold" panose="020B0600000101010101" pitchFamily="50" charset="-127"/>
            <a:ea typeface="나눔스퀘어_ac ExtraBold" panose="020B0600000101010101" pitchFamily="50" charset="-127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4416</TotalTime>
  <Words>6603</Words>
  <Application>Microsoft Office PowerPoint</Application>
  <PresentationFormat>와이드스크린</PresentationFormat>
  <Paragraphs>3832</Paragraphs>
  <Slides>72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79" baseType="lpstr">
      <vt:lpstr>나눔스퀘어 ExtraBold</vt:lpstr>
      <vt:lpstr>나눔스퀘어_ac</vt:lpstr>
      <vt:lpstr>나눔스퀘어_ac Bold</vt:lpstr>
      <vt:lpstr>나눔스퀘어_ac ExtraBold</vt:lpstr>
      <vt:lpstr>맑은 고딕</vt:lpstr>
      <vt:lpstr>Arial</vt:lpstr>
      <vt:lpstr>Office 테마</vt:lpstr>
      <vt:lpstr>PowerPoint 프레젠테이션</vt:lpstr>
      <vt:lpstr>PowerPoint 프레젠테이션</vt:lpstr>
      <vt:lpstr>01. 개발 동기</vt:lpstr>
      <vt:lpstr>02. 제작기간</vt:lpstr>
      <vt:lpstr>03. 데이터베이스 설계 구조</vt:lpstr>
      <vt:lpstr>03. 데이터베이스 설계 구조</vt:lpstr>
      <vt:lpstr>03. 데이터베이스 설계 구조</vt:lpstr>
      <vt:lpstr>03. 데이터베이스 설계 구조</vt:lpstr>
      <vt:lpstr>03. 데이터베이스 설계 구조</vt:lpstr>
      <vt:lpstr>03. 데이터베이스 설계 구조</vt:lpstr>
      <vt:lpstr>03. 데이터베이스 설계 구조</vt:lpstr>
      <vt:lpstr>03. 데이터베이스 설계 구조</vt:lpstr>
      <vt:lpstr>03. 데이터베이스 설계 구조</vt:lpstr>
      <vt:lpstr>03. 데이터베이스 설계 구조</vt:lpstr>
      <vt:lpstr>03. 데이터베이스 설계 구조</vt:lpstr>
      <vt:lpstr>03. 데이터베이스 설계 구조</vt:lpstr>
      <vt:lpstr>03. 데이터베이스 설계 구조</vt:lpstr>
      <vt:lpstr>03. 데이터베이스 설계 구조</vt:lpstr>
      <vt:lpstr>03. 데이터베이스 설계 구조</vt:lpstr>
      <vt:lpstr>03. 데이터베이스 설계 구조</vt:lpstr>
      <vt:lpstr>03. 데이터베이스 설계 구조</vt:lpstr>
      <vt:lpstr>03. 데이터베이스 설계 구조</vt:lpstr>
      <vt:lpstr>03. 데이터베이스 설계 구조</vt:lpstr>
      <vt:lpstr>03. 데이터베이스 설계 구조</vt:lpstr>
      <vt:lpstr>03. 데이터베이스 설계 구조</vt:lpstr>
      <vt:lpstr>03. 데이터베이스 설계 구조</vt:lpstr>
      <vt:lpstr>03. 데이터베이스 설계 구조</vt:lpstr>
      <vt:lpstr>03. 데이터베이스 설계 구조</vt:lpstr>
      <vt:lpstr>03. 데이터베이스 설계 구조</vt:lpstr>
      <vt:lpstr>03. 데이터베이스 설계 구조</vt:lpstr>
      <vt:lpstr>04.백엔드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04.백엔드</vt:lpstr>
      <vt:lpstr>05. 후기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448</cp:revision>
  <dcterms:created xsi:type="dcterms:W3CDTF">2021-01-13T06:58:51Z</dcterms:created>
  <dcterms:modified xsi:type="dcterms:W3CDTF">2021-01-26T05:23:02Z</dcterms:modified>
</cp:coreProperties>
</file>